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173">
          <p15:clr>
            <a:srgbClr val="9AA0A6"/>
          </p15:clr>
        </p15:guide>
        <p15:guide id="4" pos="173">
          <p15:clr>
            <a:srgbClr val="9AA0A6"/>
          </p15:clr>
        </p15:guide>
        <p15:guide id="5" orient="horz" pos="3053">
          <p15:clr>
            <a:srgbClr val="9AA0A6"/>
          </p15:clr>
        </p15:guide>
        <p15:guide id="6" pos="5587">
          <p15:clr>
            <a:srgbClr val="9AA0A6"/>
          </p15:clr>
        </p15:guide>
        <p15:guide id="7" orient="horz" pos="461">
          <p15:clr>
            <a:srgbClr val="9AA0A6"/>
          </p15:clr>
        </p15:guide>
        <p15:guide id="8" orient="horz" pos="57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173" orient="horz"/>
        <p:guide pos="173"/>
        <p:guide pos="3053" orient="horz"/>
        <p:guide pos="5587"/>
        <p:guide pos="461" orient="horz"/>
        <p:guide pos="5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jpg>
</file>

<file path=ppt/media/image44.gif>
</file>

<file path=ppt/media/image45.png>
</file>

<file path=ppt/media/image46.png>
</file>

<file path=ppt/media/image47.png>
</file>

<file path=ppt/media/image48.png>
</file>

<file path=ppt/media/image49.jpg>
</file>

<file path=ppt/media/image5.png>
</file>

<file path=ppt/media/image50.png>
</file>

<file path=ppt/media/image51.png>
</file>

<file path=ppt/media/image52.png>
</file>

<file path=ppt/media/image53.png>
</file>

<file path=ppt/media/image54.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0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8f92ce5e9c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8f92ce5e9c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4.Instead of identify usages which constitute an exact match or count only the number of nodes which vary in the diff, we adapted an approach from prior work for computing similarity. Detail is available in paper. In the previous step GumTree give us number of shared node that we use it in this step.</a:t>
            </a:r>
            <a:endParaRPr sz="1800"/>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8f92ce5e9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8f92ce5e9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5.Last step is clustering. Find Unique Usages computes clusters of usages based on their similarity scores.  Based on max of mins similarity, It first finds the minimum similarity between the usage and all members of all clusters separately and memoizes them. Based on max of mins similarity, it chooses the best cluster.</a:t>
            </a:r>
            <a:endParaRPr sz="1800"/>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8d321f2117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d321f2117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8f87a4d09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f87a4d09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500"/>
              <a:t>To directly compare traditional programming to microtasked programming, we conducted a controlled experiment.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rPr lang="en" sz="500"/>
              <a:t>28 developers worked either on traditional programming tasks, described through issues, or programming microtasks.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rPr lang="en" sz="500"/>
              <a:t>35% of participants were student in computer science or a related field, and 65 reported working as a software engineer.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rPr lang="en" sz="500"/>
              <a:t>They had a median of 2.0 years experience in JavaScript.</a:t>
            </a:r>
            <a:endParaRPr sz="5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8f212b9719_1_1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8f212b9719_1_1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What was the important insights of the study?</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We found that developers with Find Unique Usages were significantly faster. They completed their task in 35% less time.</a:t>
            </a:r>
            <a:endParaRPr sz="1800"/>
          </a:p>
          <a:p>
            <a:pPr indent="-342900" lvl="0" marL="457200" rtl="0" algn="l">
              <a:spcBef>
                <a:spcPts val="0"/>
              </a:spcBef>
              <a:spcAft>
                <a:spcPts val="0"/>
              </a:spcAft>
              <a:buSzPts val="1800"/>
              <a:buChar char="❏"/>
            </a:pPr>
            <a:r>
              <a:rPr lang="en" sz="1800"/>
              <a:t>Participants of both group had same behaviors: </a:t>
            </a:r>
            <a:endParaRPr sz="1800"/>
          </a:p>
          <a:p>
            <a:pPr indent="-342900" lvl="1" marL="914400" rtl="0" algn="l">
              <a:spcBef>
                <a:spcPts val="0"/>
              </a:spcBef>
              <a:spcAft>
                <a:spcPts val="0"/>
              </a:spcAft>
              <a:buSzPts val="1800"/>
              <a:buChar char="❏"/>
            </a:pPr>
            <a:r>
              <a:rPr lang="en" sz="1800"/>
              <a:t>They read usages sequentially from the the first usage. </a:t>
            </a:r>
            <a:endParaRPr sz="1800"/>
          </a:p>
          <a:p>
            <a:pPr indent="-342900" lvl="1" marL="914400" rtl="0" algn="l">
              <a:spcBef>
                <a:spcPts val="0"/>
              </a:spcBef>
              <a:spcAft>
                <a:spcPts val="0"/>
              </a:spcAft>
              <a:buSzPts val="1800"/>
              <a:buChar char="❏"/>
            </a:pPr>
            <a:r>
              <a:rPr lang="en" sz="1800"/>
              <a:t>None of them read all usages in list</a:t>
            </a:r>
            <a:endParaRPr sz="1800"/>
          </a:p>
          <a:p>
            <a:pPr indent="0" lvl="0" marL="914400" rtl="0" algn="l">
              <a:spcBef>
                <a:spcPts val="0"/>
              </a:spcBef>
              <a:spcAft>
                <a:spcPts val="0"/>
              </a:spcAft>
              <a:buNone/>
            </a:pPr>
            <a:r>
              <a:t/>
            </a:r>
            <a:endParaRPr sz="18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8ee6314d4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8ee6314d4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Successful </a:t>
            </a:r>
            <a:r>
              <a:rPr lang="en" sz="1800"/>
              <a:t>participants</a:t>
            </a:r>
            <a:r>
              <a:rPr lang="en" sz="1800"/>
              <a:t> had some </a:t>
            </a:r>
            <a:r>
              <a:rPr lang="en" sz="1800"/>
              <a:t>patterns</a:t>
            </a:r>
            <a:r>
              <a:rPr lang="en" sz="1800"/>
              <a:t>.</a:t>
            </a:r>
            <a:endParaRPr sz="1800"/>
          </a:p>
          <a:p>
            <a:pPr indent="0" lvl="0" marL="0" rtl="0" algn="l">
              <a:spcBef>
                <a:spcPts val="0"/>
              </a:spcBef>
              <a:spcAft>
                <a:spcPts val="0"/>
              </a:spcAft>
              <a:buNone/>
            </a:pPr>
            <a:r>
              <a:t/>
            </a:r>
            <a:endParaRPr sz="1800"/>
          </a:p>
          <a:p>
            <a:pPr indent="-342900" lvl="1" marL="914400" rtl="0" algn="l">
              <a:spcBef>
                <a:spcPts val="0"/>
              </a:spcBef>
              <a:spcAft>
                <a:spcPts val="0"/>
              </a:spcAft>
              <a:buSzPts val="1800"/>
              <a:buChar char="❏"/>
            </a:pPr>
            <a:r>
              <a:rPr lang="en" sz="1800"/>
              <a:t>Used find usage tool with Find In Path tool to be more effective</a:t>
            </a:r>
            <a:endParaRPr sz="1800"/>
          </a:p>
          <a:p>
            <a:pPr indent="-342900" lvl="1" marL="914400" rtl="0" algn="l">
              <a:spcBef>
                <a:spcPts val="0"/>
              </a:spcBef>
              <a:spcAft>
                <a:spcPts val="0"/>
              </a:spcAft>
              <a:buSzPts val="1800"/>
              <a:buChar char="❏"/>
            </a:pPr>
            <a:r>
              <a:rPr lang="en" sz="1800"/>
              <a:t>Interesting</a:t>
            </a:r>
            <a:r>
              <a:rPr lang="en" sz="1800"/>
              <a:t> observation was more successful developers expand all usages and skimm all of them.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Two more </a:t>
            </a:r>
            <a:r>
              <a:rPr lang="en" sz="1800"/>
              <a:t>interesting</a:t>
            </a:r>
            <a:r>
              <a:rPr lang="en" sz="1800"/>
              <a:t> results were:</a:t>
            </a:r>
            <a:endParaRPr sz="1800"/>
          </a:p>
          <a:p>
            <a:pPr indent="-342900" lvl="0" marL="457200" rtl="0" algn="l">
              <a:spcBef>
                <a:spcPts val="0"/>
              </a:spcBef>
              <a:spcAft>
                <a:spcPts val="0"/>
              </a:spcAft>
              <a:buSzPts val="1800"/>
              <a:buAutoNum type="arabicPeriod"/>
            </a:pPr>
            <a:r>
              <a:rPr lang="en" sz="1800"/>
              <a:t>Remembering where they start invoking Find usages after several call were hard and they got lost sometimes.</a:t>
            </a:r>
            <a:endParaRPr sz="1800"/>
          </a:p>
          <a:p>
            <a:pPr indent="0" lvl="0" marL="0" rtl="0" algn="l">
              <a:spcBef>
                <a:spcPts val="0"/>
              </a:spcBef>
              <a:spcAft>
                <a:spcPts val="0"/>
              </a:spcAft>
              <a:buNone/>
            </a:pPr>
            <a:r>
              <a:t/>
            </a:r>
            <a:endParaRPr sz="18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8f87fb51a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8f87fb51a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❏Why developers choose to focus on first usages?! By default, both Find Unique Usages and Find Usages in IntelliJ expand and highlight the first usage in the list. </a:t>
            </a:r>
            <a:endParaRPr sz="1800"/>
          </a:p>
          <a:p>
            <a:pPr indent="-342900" lvl="1" marL="914400" rtl="0" algn="l">
              <a:spcBef>
                <a:spcPts val="0"/>
              </a:spcBef>
              <a:spcAft>
                <a:spcPts val="0"/>
              </a:spcAft>
              <a:buSzPts val="1800"/>
              <a:buChar char="○"/>
            </a:pPr>
            <a:r>
              <a:rPr lang="en" sz="1800"/>
              <a:t>It is unclear how developers' behavior might change if the IDE did not highlight this first usage.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❏Our results offer additional evidence for the value of call graph navigation tools. Rather than simply looking at usages one level deep, developers often wished to understand usages by going deeper.</a:t>
            </a:r>
            <a:endParaRPr sz="1800"/>
          </a:p>
          <a:p>
            <a:pPr indent="0" lvl="0" marL="0" rtl="0" algn="l">
              <a:spcBef>
                <a:spcPts val="0"/>
              </a:spcBef>
              <a:spcAft>
                <a:spcPts val="0"/>
              </a:spcAft>
              <a:buNone/>
            </a:pPr>
            <a:r>
              <a:rPr lang="en" sz="1800"/>
              <a:t>❏Ok. Thats is. </a:t>
            </a:r>
            <a:endParaRPr sz="24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8e463d467a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e463d467a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p>
          <a:p>
            <a:pPr indent="-342900" lvl="0" marL="457200" rtl="0" algn="l">
              <a:spcBef>
                <a:spcPts val="0"/>
              </a:spcBef>
              <a:spcAft>
                <a:spcPts val="0"/>
              </a:spcAft>
              <a:buSzPts val="1800"/>
              <a:buAutoNum type="arabicPeriod"/>
            </a:pPr>
            <a:r>
              <a:rPr lang="en" sz="1800"/>
              <a:t>Also, Find  Unique  Usages is  highly  sensitive  to  the  threshold selected. This threshold  determines  the  number  of  clusters  created. Future work might more systematically investigate the impact of  the  number  of  clusters  chosen.</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AutoNum type="arabicPeriod"/>
            </a:pPr>
            <a:r>
              <a:rPr lang="en" sz="1800"/>
              <a:t>There are a wide range of clustering techniques that might be used to cluster usage sites. For example, hierarchical clustering is a common clustering approach for collecting item into groups based on similarity or distance scores.  Hierarchical clustering commonly involves merging groups, which we did not implement in our approach</a:t>
            </a:r>
            <a:endParaRPr sz="1800"/>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90205932c1_3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90205932c1_3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I’d like to thank to my PhD advisors, Professors Thomas LaToza, for supporting me during these past 3 years.</a:t>
            </a:r>
            <a:endParaRPr sz="18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8d321f2117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8d321f2117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f212b9719_1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f212b9719_1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Bob is a developer. He works on a task. On that task he needs to call method “inintialCapacity”.</a:t>
            </a:r>
            <a:endParaRPr/>
          </a:p>
          <a:p>
            <a:pPr indent="-298450" lvl="0" marL="457200" rtl="0" algn="l">
              <a:spcBef>
                <a:spcPts val="0"/>
              </a:spcBef>
              <a:spcAft>
                <a:spcPts val="0"/>
              </a:spcAft>
              <a:buSzPts val="1100"/>
              <a:buAutoNum type="arabicPeriod"/>
            </a:pPr>
            <a:r>
              <a:rPr lang="en"/>
              <a:t>The first solution comes to his mind is reading </a:t>
            </a:r>
            <a:r>
              <a:rPr lang="en"/>
              <a:t>documentation</a:t>
            </a:r>
            <a:r>
              <a:rPr lang="en"/>
              <a:t>. But documentation is not up to date. Codebase changed alot but document is not updated!!!!</a:t>
            </a:r>
            <a:endParaRPr/>
          </a:p>
          <a:p>
            <a:pPr indent="-298450" lvl="0" marL="457200" rtl="0" algn="l">
              <a:spcBef>
                <a:spcPts val="0"/>
              </a:spcBef>
              <a:spcAft>
                <a:spcPts val="0"/>
              </a:spcAft>
              <a:buSzPts val="1100"/>
              <a:buAutoNum type="arabicPeriod"/>
            </a:pPr>
            <a:r>
              <a:rPr lang="en"/>
              <a:t>He finds another solution. He thinks he can go through the codebases and read call sites that used “initCapacity”</a:t>
            </a:r>
            <a:endParaRPr/>
          </a:p>
          <a:p>
            <a:pPr indent="0" lvl="0" marL="45720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8f87fb51ab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8f87fb51ab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0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8d321f211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8d321f211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8d321f2117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8d321f2117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8d321f2117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8d321f2117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8d321f211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8d321f211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How developers learn to use an </a:t>
            </a:r>
            <a:r>
              <a:rPr lang="en" sz="1800"/>
              <a:t>artifact</a:t>
            </a:r>
            <a:r>
              <a:rPr lang="en" sz="1800"/>
              <a:t> in a codebase? What are common approaches that developers follow?</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AutoNum type="arabicPeriod"/>
            </a:pPr>
            <a:r>
              <a:rPr lang="en" sz="1800"/>
              <a:t>The first </a:t>
            </a:r>
            <a:r>
              <a:rPr lang="en" sz="1800"/>
              <a:t>Option is that developer can go through documentation and read about the artifact. But this approach has difficulties like documents are not exist or not up to date</a:t>
            </a:r>
            <a:endParaRPr sz="1800"/>
          </a:p>
          <a:p>
            <a:pPr indent="-342900" lvl="0" marL="457200" rtl="0" algn="l">
              <a:spcBef>
                <a:spcPts val="0"/>
              </a:spcBef>
              <a:spcAft>
                <a:spcPts val="0"/>
              </a:spcAft>
              <a:buSzPts val="1800"/>
              <a:buAutoNum type="arabicPeriod"/>
            </a:pPr>
            <a:r>
              <a:rPr lang="en" sz="1800"/>
              <a:t>The second option is manually reading code to understand the artifact. This approach is slow and error prone</a:t>
            </a:r>
            <a:endParaRPr sz="1800"/>
          </a:p>
          <a:p>
            <a:pPr indent="-342900" lvl="0" marL="457200" rtl="0" algn="l">
              <a:spcBef>
                <a:spcPts val="0"/>
              </a:spcBef>
              <a:spcAft>
                <a:spcPts val="0"/>
              </a:spcAft>
              <a:buSzPts val="1800"/>
              <a:buAutoNum type="arabicPeriod"/>
            </a:pPr>
            <a:r>
              <a:rPr lang="en" sz="1800"/>
              <a:t>The last one is using learning by example. This approach is easier that manually parsing code because after several examples developer will find a pattern among examples. It is better than using docomentaino because knowledge is coupled with the code.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There exist many tools to support find by examples such as Find Usages in Intellij IDEA, open Call hierarchy in Eclipse.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In this research we chose Find Usage tool of Intellij IDEA. it is one of three most popular IDEs among Java developers. </a:t>
            </a:r>
            <a:endParaRPr sz="18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8eee45af2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8eee45af2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AutoNum type="arabicPeriod"/>
            </a:pPr>
            <a:r>
              <a:rPr lang="en" sz="1600"/>
              <a:t>Developers always try to </a:t>
            </a:r>
            <a:r>
              <a:rPr lang="en" sz="1600"/>
              <a:t>understand</a:t>
            </a:r>
            <a:r>
              <a:rPr lang="en" sz="1600"/>
              <a:t> codebase. </a:t>
            </a:r>
            <a:endParaRPr sz="1600"/>
          </a:p>
          <a:p>
            <a:pPr indent="-330200" lvl="0" marL="457200" rtl="0" algn="l">
              <a:spcBef>
                <a:spcPts val="0"/>
              </a:spcBef>
              <a:spcAft>
                <a:spcPts val="0"/>
              </a:spcAft>
              <a:buSzPts val="1600"/>
              <a:buAutoNum type="arabicPeriod"/>
            </a:pPr>
            <a:r>
              <a:rPr lang="en" sz="1600"/>
              <a:t>O</a:t>
            </a:r>
            <a:r>
              <a:rPr lang="en" sz="1600"/>
              <a:t>ne of the most time-consuming activities of d</a:t>
            </a:r>
            <a:r>
              <a:rPr lang="en" sz="1600"/>
              <a:t>evelopers is code </a:t>
            </a:r>
            <a:r>
              <a:rPr lang="en" sz="1600"/>
              <a:t>understanding</a:t>
            </a:r>
            <a:r>
              <a:rPr lang="en" sz="1600"/>
              <a:t>.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For undrestaning codebases developers have two options.</a:t>
            </a:r>
            <a:endParaRPr sz="1600"/>
          </a:p>
          <a:p>
            <a:pPr indent="-330200" lvl="0" marL="457200" rtl="0" algn="l">
              <a:spcBef>
                <a:spcPts val="0"/>
              </a:spcBef>
              <a:spcAft>
                <a:spcPts val="0"/>
              </a:spcAft>
              <a:buSzPts val="1600"/>
              <a:buAutoNum type="arabicPeriod"/>
            </a:pPr>
            <a:r>
              <a:rPr lang="en" sz="1600"/>
              <a:t>First one is </a:t>
            </a:r>
            <a:r>
              <a:rPr lang="en" sz="1600"/>
              <a:t>documentation</a:t>
            </a:r>
            <a:r>
              <a:rPr lang="en" sz="1600"/>
              <a:t>. But developers generally avoid relying on documentation. </a:t>
            </a:r>
            <a:endParaRPr sz="1600"/>
          </a:p>
          <a:p>
            <a:pPr indent="-330200" lvl="1" marL="914400" rtl="0" algn="l">
              <a:spcBef>
                <a:spcPts val="0"/>
              </a:spcBef>
              <a:spcAft>
                <a:spcPts val="0"/>
              </a:spcAft>
              <a:buSzPts val="1600"/>
              <a:buAutoNum type="alphaLcPeriod"/>
            </a:pPr>
            <a:r>
              <a:rPr lang="en" sz="1600"/>
              <a:t>Why they avoid? </a:t>
            </a:r>
            <a:r>
              <a:rPr lang="en" sz="1600"/>
              <a:t>Perhaps</a:t>
            </a:r>
            <a:r>
              <a:rPr lang="en" sz="1600"/>
              <a:t> one reason is that documentation is frequently out of date and poorly written and may not answer low-level questions about hidden contracts, implementation details, or side effects</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Second option is </a:t>
            </a:r>
            <a:r>
              <a:rPr lang="en" sz="1600"/>
              <a:t>understand</a:t>
            </a:r>
            <a:r>
              <a:rPr lang="en" sz="1600"/>
              <a:t> codebase on the code itself. Developers search, they search in codebase to find examples.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Searching in code</a:t>
            </a:r>
            <a:r>
              <a:rPr lang="en" sz="1600"/>
              <a:t> is t</a:t>
            </a:r>
            <a:r>
              <a:rPr lang="en" sz="1600"/>
              <a:t>he most frequent activity of developers. Cose search happens where developers most often look for code examples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Surprisingly</a:t>
            </a:r>
            <a:r>
              <a:rPr lang="en" sz="1600"/>
              <a:t>, 94% of developers search when they are working on maintenance tasks.</a:t>
            </a:r>
            <a:endParaRPr sz="1600"/>
          </a:p>
          <a:p>
            <a:pPr indent="0" lvl="0" marL="457200" rtl="0" algn="l">
              <a:spcBef>
                <a:spcPts val="0"/>
              </a:spcBef>
              <a:spcAft>
                <a:spcPts val="0"/>
              </a:spcAft>
              <a:buNone/>
            </a:pPr>
            <a:r>
              <a:t/>
            </a:r>
            <a:endParaRPr sz="16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8eee45af2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8eee45af2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Ok. so far we know code search is common activity. A variety of tools assist developers in navigating and searching code.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Modern development environments offer tools for developers to Find Usages or navigate the Open Call Hierarchy. </a:t>
            </a:r>
            <a:endParaRPr sz="1800"/>
          </a:p>
          <a:p>
            <a:pPr indent="-342900" lvl="0" marL="457200" rtl="0" algn="l">
              <a:spcBef>
                <a:spcPts val="0"/>
              </a:spcBef>
              <a:spcAft>
                <a:spcPts val="0"/>
              </a:spcAft>
              <a:buSzPts val="1800"/>
              <a:buChar char="❏"/>
            </a:pPr>
            <a:r>
              <a:t/>
            </a:r>
            <a:endParaRPr sz="1800"/>
          </a:p>
          <a:p>
            <a:pPr indent="-342900" lvl="0" marL="457200" rtl="0" algn="l">
              <a:spcBef>
                <a:spcPts val="0"/>
              </a:spcBef>
              <a:spcAft>
                <a:spcPts val="0"/>
              </a:spcAft>
              <a:buSzPts val="1800"/>
              <a:buChar char="❏"/>
            </a:pPr>
            <a:r>
              <a:rPr lang="en" sz="1800"/>
              <a:t> We believe even small improvements in making this process may have an important impact. </a:t>
            </a:r>
            <a:endParaRPr sz="18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8ee6314d4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ee6314d4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We also found u</a:t>
            </a:r>
            <a:r>
              <a:rPr lang="en" sz="1800"/>
              <a:t>sages listed in the results window were easier to read when they contained literals directly rather than referencing variables or expressions. For example when a method accept an integer undrestanding was easier rather than when a method accept an object.</a:t>
            </a:r>
            <a:endParaRPr sz="1800"/>
          </a:p>
          <a:p>
            <a:pPr indent="-342900" lvl="1" marL="914400" rtl="0" algn="l">
              <a:spcBef>
                <a:spcPts val="0"/>
              </a:spcBef>
              <a:spcAft>
                <a:spcPts val="0"/>
              </a:spcAft>
              <a:buSzPts val="1800"/>
              <a:buChar char="❏"/>
            </a:pPr>
            <a:r>
              <a:rPr lang="en" sz="1800"/>
              <a:t>When they contains variables, developers were forced to open the class containing the usage to read and understand it.</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As they had invoked another Find Usage command, they spent time remembering where they were and re-invoking the first command they began with.</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All participants experienced challenges making recursive use of Find Usages.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After invoking recursive Find Usages several times, developers sometimes lost their place in the call graph and became disoriented. </a:t>
            </a:r>
            <a:endParaRPr sz="1800"/>
          </a:p>
          <a:p>
            <a:pPr indent="0" lvl="0" marL="0" rtl="0" algn="l">
              <a:spcBef>
                <a:spcPts val="0"/>
              </a:spcBef>
              <a:spcAft>
                <a:spcPts val="0"/>
              </a:spcAft>
              <a:buNone/>
            </a:pPr>
            <a:r>
              <a:t/>
            </a:r>
            <a:endParaRPr sz="18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8ee6314d4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8ee6314d4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8f212b9719_1_1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8f212b9719_1_1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0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ee6314d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ee6314d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0000"/>
                </a:solidFill>
              </a:rPr>
              <a:t>INCREASE QUALITY by CLICKING on GEAR Button</a:t>
            </a:r>
            <a:endParaRPr sz="1800">
              <a:solidFill>
                <a:srgbClr val="FF0000"/>
              </a:solidFill>
            </a:endParaRPr>
          </a:p>
          <a:p>
            <a:pPr indent="0" lvl="0" marL="0" rtl="0" algn="l">
              <a:spcBef>
                <a:spcPts val="0"/>
              </a:spcBef>
              <a:spcAft>
                <a:spcPts val="0"/>
              </a:spcAft>
              <a:buNone/>
            </a:pPr>
            <a:r>
              <a:t/>
            </a:r>
            <a:endParaRPr sz="1800">
              <a:solidFill>
                <a:srgbClr val="FF0000"/>
              </a:solidFill>
            </a:endParaRPr>
          </a:p>
          <a:p>
            <a:pPr indent="-342900" lvl="0" marL="457200" rtl="0" algn="l">
              <a:spcBef>
                <a:spcPts val="0"/>
              </a:spcBef>
              <a:spcAft>
                <a:spcPts val="0"/>
              </a:spcAft>
              <a:buSzPts val="1800"/>
              <a:buAutoNum type="arabicPeriod"/>
            </a:pPr>
            <a:r>
              <a:rPr lang="en" sz="1800"/>
              <a:t>Bob use Find Usages tool of Intellij IDEA to find usages of “initCapacity” method</a:t>
            </a:r>
            <a:endParaRPr sz="1800"/>
          </a:p>
          <a:p>
            <a:pPr indent="-342900" lvl="0" marL="457200" rtl="0" algn="l">
              <a:spcBef>
                <a:spcPts val="0"/>
              </a:spcBef>
              <a:spcAft>
                <a:spcPts val="0"/>
              </a:spcAft>
              <a:buSzPts val="1800"/>
              <a:buAutoNum type="arabicPeriod"/>
            </a:pPr>
            <a:r>
              <a:rPr lang="en" sz="1800"/>
              <a:t>On the usages window he is looking at usages.</a:t>
            </a:r>
            <a:endParaRPr sz="1800"/>
          </a:p>
          <a:p>
            <a:pPr indent="-342900" lvl="0" marL="457200" rtl="0" algn="l">
              <a:spcBef>
                <a:spcPts val="0"/>
              </a:spcBef>
              <a:spcAft>
                <a:spcPts val="0"/>
              </a:spcAft>
              <a:buSzPts val="1800"/>
              <a:buAutoNum type="arabicPeriod"/>
            </a:pPr>
            <a:r>
              <a:rPr lang="en" sz="1800"/>
              <a:t>He tries to </a:t>
            </a:r>
            <a:r>
              <a:rPr lang="en" sz="1800"/>
              <a:t>understand</a:t>
            </a:r>
            <a:r>
              <a:rPr lang="en" sz="1800"/>
              <a:t> what are the possible range of inputs for “initCapacity”</a:t>
            </a:r>
            <a:endParaRPr sz="1800"/>
          </a:p>
          <a:p>
            <a:pPr indent="-342900" lvl="0" marL="457200" rtl="0" algn="l">
              <a:spcBef>
                <a:spcPts val="0"/>
              </a:spcBef>
              <a:spcAft>
                <a:spcPts val="0"/>
              </a:spcAft>
              <a:buSzPts val="1800"/>
              <a:buAutoNum type="arabicPeriod"/>
            </a:pPr>
            <a:r>
              <a:rPr lang="en" sz="1800"/>
              <a:t>Many of usage are duplicated</a:t>
            </a:r>
            <a:endParaRPr sz="1800"/>
          </a:p>
          <a:p>
            <a:pPr indent="-342900" lvl="0" marL="457200" rtl="0" algn="l">
              <a:spcBef>
                <a:spcPts val="0"/>
              </a:spcBef>
              <a:spcAft>
                <a:spcPts val="0"/>
              </a:spcAft>
              <a:buSzPts val="1800"/>
              <a:buAutoNum type="arabicPeriod"/>
            </a:pPr>
            <a:r>
              <a:rPr lang="en" sz="1800"/>
              <a:t>He should go </a:t>
            </a:r>
            <a:r>
              <a:rPr lang="en" sz="1800"/>
              <a:t>through</a:t>
            </a:r>
            <a:r>
              <a:rPr lang="en" sz="1800"/>
              <a:t> all of the usages to </a:t>
            </a:r>
            <a:r>
              <a:rPr lang="en" sz="1800"/>
              <a:t>understand</a:t>
            </a:r>
            <a:r>
              <a:rPr lang="en" sz="1800"/>
              <a:t> the “initCapacity” even those usages be </a:t>
            </a:r>
            <a:r>
              <a:rPr lang="en" sz="1800"/>
              <a:t>duplicate</a:t>
            </a:r>
            <a:r>
              <a:rPr lang="en" sz="1800"/>
              <a:t> and do not have anything for understanding the codebase</a:t>
            </a:r>
            <a:endParaRPr sz="18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8f212b9719_1_1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8f212b9719_1_1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t>❏Ok.</a:t>
            </a:r>
            <a:endParaRPr sz="1900"/>
          </a:p>
          <a:p>
            <a:pPr indent="0" lvl="0" marL="0" rtl="0" algn="l">
              <a:lnSpc>
                <a:spcPct val="115000"/>
              </a:lnSpc>
              <a:spcBef>
                <a:spcPts val="0"/>
              </a:spcBef>
              <a:spcAft>
                <a:spcPts val="0"/>
              </a:spcAft>
              <a:buNone/>
            </a:pPr>
            <a:r>
              <a:rPr lang="en" sz="1900"/>
              <a:t>❏To evaluate Find Unique Usages Tool, we conducted an experiment.</a:t>
            </a:r>
            <a:endParaRPr sz="1900"/>
          </a:p>
          <a:p>
            <a:pPr indent="0" lvl="0" marL="0" rtl="0" algn="l">
              <a:lnSpc>
                <a:spcPct val="115000"/>
              </a:lnSpc>
              <a:spcBef>
                <a:spcPts val="0"/>
              </a:spcBef>
              <a:spcAft>
                <a:spcPts val="0"/>
              </a:spcAft>
              <a:buNone/>
            </a:pPr>
            <a:r>
              <a:rPr lang="en" sz="1900"/>
              <a:t>❏We asked 12 developers to implement a small feature in an open-source codebase.</a:t>
            </a:r>
            <a:endParaRPr sz="1900"/>
          </a:p>
          <a:p>
            <a:pPr indent="0" lvl="0" marL="0" rtl="0" algn="l">
              <a:lnSpc>
                <a:spcPct val="115000"/>
              </a:lnSpc>
              <a:spcBef>
                <a:spcPts val="0"/>
              </a:spcBef>
              <a:spcAft>
                <a:spcPts val="0"/>
              </a:spcAft>
              <a:buNone/>
            </a:pPr>
            <a:r>
              <a:rPr lang="en" sz="1900"/>
              <a:t>❏At the end of study for collecting data about experience of developers we conducted a semi-structured interview with participants. </a:t>
            </a:r>
            <a:endParaRPr sz="1900"/>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8f87fb51ab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8f87fb51ab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Find  Unique  Usages is  highly  sensitive  to  the  threshold selected. This threshold  determines  the  number  of  clusters  created. Future work might more systematically investigate the impact of  the  number  of  clusters  chosen.</a:t>
            </a:r>
            <a:endParaRPr/>
          </a:p>
          <a:p>
            <a:pPr indent="0" lvl="0" marL="0" rtl="0" algn="l">
              <a:spcBef>
                <a:spcPts val="0"/>
              </a:spcBef>
              <a:spcAft>
                <a:spcPts val="0"/>
              </a:spcAft>
              <a:buNone/>
            </a:pPr>
            <a:r>
              <a:rPr lang="en"/>
              <a:t>❏There are a wide range of clustering techniques that might be used to cluster usage sites. For example, hierarchical clustering</a:t>
            </a:r>
            <a:endParaRPr/>
          </a:p>
          <a:p>
            <a:pPr indent="0" lvl="0" marL="0" rtl="0" algn="l">
              <a:spcBef>
                <a:spcPts val="0"/>
              </a:spcBef>
              <a:spcAft>
                <a:spcPts val="0"/>
              </a:spcAft>
              <a:buNone/>
            </a:pPr>
            <a:r>
              <a:rPr lang="en"/>
              <a:t>❏Our results offer additional evidence for the value of call graph navigation tools. Rather than simply looking at usages one level deep, developers often wished to understand usages by going deeper.</a:t>
            </a:r>
            <a:endParaRPr/>
          </a:p>
          <a:p>
            <a:pPr indent="0" lvl="0" marL="0" rtl="0" algn="l">
              <a:spcBef>
                <a:spcPts val="0"/>
              </a:spcBef>
              <a:spcAft>
                <a:spcPts val="0"/>
              </a:spcAft>
              <a:buNone/>
            </a:pPr>
            <a:r>
              <a:rPr lang="en"/>
              <a:t>❏Ok. Thats is.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8f212b9719_1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8f212b9719_1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1.To explore this idea, we propose Find Unique Usages, which clusters usages by similarity and displays usage clusters to the developer.</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2.In the first step, Find Unique Usages collects usages from the codebase. For each usage, it generates an AST. AST includes the entire body of the method containing the usage. For example in “</a:t>
            </a:r>
            <a:r>
              <a:rPr lang="en" sz="1800"/>
              <a:t>usage</a:t>
            </a:r>
            <a:r>
              <a:rPr lang="en" sz="1800"/>
              <a:t> 1” while loop is parent, count-- and initCapacity are sibling.</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3.Next, Using the ASTs of each usage, Find Unique Usages computes a diff of each pair of usages. Instead of string edit distance we used GumTree algo which is commonly used for code clone detection.</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4.Instead of identify usages which constitute an exact match or count only the number of nodes which vary in the diff, we adapted an approach from prior work for computing similarity. Detail is available in paper. In the previous step GumTree give us number of shared node that we use it in this step.</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5.Last step is clustering. Find Unique Usages computes clusters of usages based on their similarity scores.  Based on max of mins similarity, It first finds the minimum similarity between the usage and all members of all clusters separately and memoizes them. Based on max of mins similarity, it chooses the best cluster.</a:t>
            </a:r>
            <a:endParaRPr sz="1800"/>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f212b9719_1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f212b9719_1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highlight>
                  <a:srgbClr val="FFFFFF"/>
                </a:highlight>
              </a:rPr>
              <a:t>What are challenges in finding usages in the codebase? </a:t>
            </a:r>
            <a:endParaRPr b="1" sz="1800">
              <a:highlight>
                <a:srgbClr val="FFFFFF"/>
              </a:highlight>
            </a:endParaRPr>
          </a:p>
          <a:p>
            <a:pPr indent="0" lvl="0" marL="0" rtl="0" algn="l">
              <a:spcBef>
                <a:spcPts val="0"/>
              </a:spcBef>
              <a:spcAft>
                <a:spcPts val="0"/>
              </a:spcAft>
              <a:buNone/>
            </a:pPr>
            <a:r>
              <a:t/>
            </a:r>
            <a:endParaRPr b="1" sz="1800">
              <a:highlight>
                <a:srgbClr val="FFFFFF"/>
              </a:highlight>
            </a:endParaRPr>
          </a:p>
          <a:p>
            <a:pPr indent="0" lvl="0" marL="0" rtl="0" algn="l">
              <a:spcBef>
                <a:spcPts val="0"/>
              </a:spcBef>
              <a:spcAft>
                <a:spcPts val="0"/>
              </a:spcAft>
              <a:buNone/>
            </a:pPr>
            <a:r>
              <a:t/>
            </a:r>
            <a:endParaRPr b="1" sz="1800">
              <a:highlight>
                <a:srgbClr val="FFFFFF"/>
              </a:highlight>
            </a:endParaRPr>
          </a:p>
          <a:p>
            <a:pPr indent="0" lvl="0" marL="0" rtl="0" algn="l">
              <a:spcBef>
                <a:spcPts val="0"/>
              </a:spcBef>
              <a:spcAft>
                <a:spcPts val="0"/>
              </a:spcAft>
              <a:buNone/>
            </a:pPr>
            <a:r>
              <a:rPr b="1" lang="en" sz="1800">
                <a:highlight>
                  <a:srgbClr val="FFFFFF"/>
                </a:highlight>
              </a:rPr>
              <a:t>To answer these question we conducted an exploratory study.</a:t>
            </a:r>
            <a:endParaRPr b="1" sz="1800">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8d321f2117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d321f2117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Key result:</a:t>
            </a:r>
            <a:endParaRPr sz="1800"/>
          </a:p>
          <a:p>
            <a:pPr indent="-342900" lvl="0" marL="457200" rtl="0" algn="l">
              <a:lnSpc>
                <a:spcPct val="115000"/>
              </a:lnSpc>
              <a:spcBef>
                <a:spcPts val="0"/>
              </a:spcBef>
              <a:spcAft>
                <a:spcPts val="0"/>
              </a:spcAft>
              <a:buSzPts val="1800"/>
              <a:buAutoNum type="arabicPeriod"/>
            </a:pPr>
            <a:r>
              <a:rPr lang="en" sz="1800"/>
              <a:t>We found Find Usages tool is used by developers to </a:t>
            </a:r>
            <a:r>
              <a:rPr lang="en" sz="1800"/>
              <a:t>understand</a:t>
            </a:r>
            <a:r>
              <a:rPr lang="en" sz="1800"/>
              <a:t> codebase</a:t>
            </a:r>
            <a:endParaRPr sz="1800"/>
          </a:p>
          <a:p>
            <a:pPr indent="-342900" lvl="0" marL="457200" rtl="0" algn="l">
              <a:lnSpc>
                <a:spcPct val="115000"/>
              </a:lnSpc>
              <a:spcBef>
                <a:spcPts val="0"/>
              </a:spcBef>
              <a:spcAft>
                <a:spcPts val="0"/>
              </a:spcAft>
              <a:buSzPts val="1800"/>
              <a:buAutoNum type="arabicPeriod"/>
            </a:pPr>
            <a:r>
              <a:rPr lang="en" sz="1800"/>
              <a:t>We found that developers sometimes became overwhelmed by the number of usage results listed. </a:t>
            </a:r>
            <a:endParaRPr sz="1800"/>
          </a:p>
          <a:p>
            <a:pPr indent="-342900" lvl="0" marL="457200" rtl="0" algn="l">
              <a:lnSpc>
                <a:spcPct val="115000"/>
              </a:lnSpc>
              <a:spcBef>
                <a:spcPts val="0"/>
              </a:spcBef>
              <a:spcAft>
                <a:spcPts val="0"/>
              </a:spcAft>
              <a:buSzPts val="1800"/>
              <a:buAutoNum type="arabicPeriod"/>
            </a:pPr>
            <a:r>
              <a:rPr lang="en" sz="1800"/>
              <a:t>Developers focus on first or second usages in returned list. </a:t>
            </a:r>
            <a:endParaRPr sz="1800"/>
          </a:p>
          <a:p>
            <a:pPr indent="-342900" lvl="1" marL="914400" rtl="0" algn="l">
              <a:lnSpc>
                <a:spcPct val="115000"/>
              </a:lnSpc>
              <a:spcBef>
                <a:spcPts val="0"/>
              </a:spcBef>
              <a:spcAft>
                <a:spcPts val="0"/>
              </a:spcAft>
              <a:buSzPts val="1800"/>
              <a:buAutoNum type="alphaLcPeriod"/>
            </a:pPr>
            <a:r>
              <a:rPr lang="en" sz="1800"/>
              <a:t>This would lead to participants learning less from code examples.</a:t>
            </a:r>
            <a:endParaRPr sz="1800"/>
          </a:p>
          <a:p>
            <a:pPr indent="-342900" lvl="0" marL="457200" rtl="0" algn="l">
              <a:lnSpc>
                <a:spcPct val="115000"/>
              </a:lnSpc>
              <a:spcBef>
                <a:spcPts val="0"/>
              </a:spcBef>
              <a:spcAft>
                <a:spcPts val="0"/>
              </a:spcAft>
              <a:buSzPts val="1800"/>
              <a:buAutoNum type="arabicPeriod"/>
            </a:pPr>
            <a:r>
              <a:rPr lang="en" sz="1800"/>
              <a:t>Usages can be </a:t>
            </a:r>
            <a:r>
              <a:rPr lang="en" sz="1800"/>
              <a:t>everywhere</a:t>
            </a:r>
            <a:r>
              <a:rPr lang="en" sz="1800"/>
              <a:t> in project, tests, code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90205932c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90205932c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Key result:</a:t>
            </a:r>
            <a:endParaRPr sz="1800"/>
          </a:p>
          <a:p>
            <a:pPr indent="-342900" lvl="0" marL="457200" rtl="0" algn="l">
              <a:lnSpc>
                <a:spcPct val="115000"/>
              </a:lnSpc>
              <a:spcBef>
                <a:spcPts val="0"/>
              </a:spcBef>
              <a:spcAft>
                <a:spcPts val="0"/>
              </a:spcAft>
              <a:buSzPts val="1800"/>
              <a:buAutoNum type="arabicPeriod"/>
            </a:pPr>
            <a:r>
              <a:rPr lang="en" sz="1800"/>
              <a:t>We found Find Usages tool is used by developers to understand codebase</a:t>
            </a:r>
            <a:endParaRPr sz="1800"/>
          </a:p>
          <a:p>
            <a:pPr indent="-342900" lvl="0" marL="457200" rtl="0" algn="l">
              <a:lnSpc>
                <a:spcPct val="115000"/>
              </a:lnSpc>
              <a:spcBef>
                <a:spcPts val="0"/>
              </a:spcBef>
              <a:spcAft>
                <a:spcPts val="0"/>
              </a:spcAft>
              <a:buSzPts val="1800"/>
              <a:buAutoNum type="arabicPeriod"/>
            </a:pPr>
            <a:r>
              <a:rPr lang="en" sz="1800"/>
              <a:t>We found that developers sometimes became overwhelmed by the number of usage results listed. </a:t>
            </a:r>
            <a:endParaRPr sz="1800"/>
          </a:p>
          <a:p>
            <a:pPr indent="-342900" lvl="0" marL="457200" rtl="0" algn="l">
              <a:lnSpc>
                <a:spcPct val="115000"/>
              </a:lnSpc>
              <a:spcBef>
                <a:spcPts val="0"/>
              </a:spcBef>
              <a:spcAft>
                <a:spcPts val="0"/>
              </a:spcAft>
              <a:buSzPts val="1800"/>
              <a:buAutoNum type="arabicPeriod"/>
            </a:pPr>
            <a:r>
              <a:rPr lang="en" sz="1800"/>
              <a:t>Developers focus on first or second usages in returned list. </a:t>
            </a:r>
            <a:endParaRPr sz="1800"/>
          </a:p>
          <a:p>
            <a:pPr indent="-342900" lvl="1" marL="914400" rtl="0" algn="l">
              <a:lnSpc>
                <a:spcPct val="115000"/>
              </a:lnSpc>
              <a:spcBef>
                <a:spcPts val="0"/>
              </a:spcBef>
              <a:spcAft>
                <a:spcPts val="0"/>
              </a:spcAft>
              <a:buSzPts val="1800"/>
              <a:buAutoNum type="alphaLcPeriod"/>
            </a:pPr>
            <a:r>
              <a:rPr lang="en" sz="1800"/>
              <a:t>This would lead to participants learning less from code examples.</a:t>
            </a:r>
            <a:endParaRPr sz="1800"/>
          </a:p>
          <a:p>
            <a:pPr indent="-342900" lvl="0" marL="457200" rtl="0" algn="l">
              <a:lnSpc>
                <a:spcPct val="115000"/>
              </a:lnSpc>
              <a:spcBef>
                <a:spcPts val="0"/>
              </a:spcBef>
              <a:spcAft>
                <a:spcPts val="0"/>
              </a:spcAft>
              <a:buSzPts val="1800"/>
              <a:buAutoNum type="arabicPeriod"/>
            </a:pPr>
            <a:r>
              <a:rPr lang="en" sz="1800"/>
              <a:t>Usages can be everywhere in project, tests, code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8f212b9719_1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8f212b9719_1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lang="en" sz="1800"/>
              <a:t>After this study, based on these findings, we hypothesized that, rather than listing all usages separately, Clustering similar usages might might help developers understand usages more quickly and easily. </a:t>
            </a:r>
            <a:endParaRPr sz="1800"/>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8f92ce5e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f92ce5e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1.To explore this idea, we propose Find Unique Usages, which clusters usages by similarity and displays usage clusters to the developer.</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2.In the first step, Find Unique Usages collects usages from the codebase. For each usage, it generates an AST. AST includes the entire body of the method containing the usage. For example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8f92ce5e9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8f92ce5e9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3.Next, Using the ASTs of each usage, Find Unique Usages computes a diff of each pair of usages. Instead of string edit distance we used GumTree algo which is commonly used for code clone detection.</a:t>
            </a:r>
            <a:endParaRPr sz="1800"/>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spTree>
      <p:nvGrpSpPr>
        <p:cNvPr id="50" name="Shape 50"/>
        <p:cNvGrpSpPr/>
        <p:nvPr/>
      </p:nvGrpSpPr>
      <p:grpSpPr>
        <a:xfrm>
          <a:off x="0" y="0"/>
          <a:ext cx="0" cy="0"/>
          <a:chOff x="0" y="0"/>
          <a:chExt cx="0" cy="0"/>
        </a:xfrm>
      </p:grpSpPr>
      <p:sp>
        <p:nvSpPr>
          <p:cNvPr id="51" name="Google Shape;51;p13"/>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0" y="0"/>
            <a:ext cx="37893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txBox="1"/>
          <p:nvPr>
            <p:ph type="title"/>
          </p:nvPr>
        </p:nvSpPr>
        <p:spPr>
          <a:xfrm>
            <a:off x="265500" y="316700"/>
            <a:ext cx="3163500" cy="26076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600"/>
              <a:buNone/>
              <a:defRPr sz="3600">
                <a:solidFill>
                  <a:srgbClr val="FFFFFF"/>
                </a:solidFill>
              </a:defRPr>
            </a:lvl1pPr>
            <a:lvl2pPr lvl="1" algn="l">
              <a:lnSpc>
                <a:spcPct val="100000"/>
              </a:lnSpc>
              <a:spcBef>
                <a:spcPts val="0"/>
              </a:spcBef>
              <a:spcAft>
                <a:spcPts val="0"/>
              </a:spcAft>
              <a:buClr>
                <a:srgbClr val="FFFFFF"/>
              </a:buClr>
              <a:buSzPts val="3600"/>
              <a:buNone/>
              <a:defRPr sz="3600">
                <a:solidFill>
                  <a:srgbClr val="FFFFFF"/>
                </a:solidFill>
              </a:defRPr>
            </a:lvl2pPr>
            <a:lvl3pPr lvl="2" algn="l">
              <a:lnSpc>
                <a:spcPct val="100000"/>
              </a:lnSpc>
              <a:spcBef>
                <a:spcPts val="0"/>
              </a:spcBef>
              <a:spcAft>
                <a:spcPts val="0"/>
              </a:spcAft>
              <a:buClr>
                <a:srgbClr val="FFFFFF"/>
              </a:buClr>
              <a:buSzPts val="3600"/>
              <a:buNone/>
              <a:defRPr sz="3600">
                <a:solidFill>
                  <a:srgbClr val="FFFFFF"/>
                </a:solidFill>
              </a:defRPr>
            </a:lvl3pPr>
            <a:lvl4pPr lvl="3" algn="l">
              <a:lnSpc>
                <a:spcPct val="100000"/>
              </a:lnSpc>
              <a:spcBef>
                <a:spcPts val="0"/>
              </a:spcBef>
              <a:spcAft>
                <a:spcPts val="0"/>
              </a:spcAft>
              <a:buClr>
                <a:srgbClr val="FFFFFF"/>
              </a:buClr>
              <a:buSzPts val="3600"/>
              <a:buNone/>
              <a:defRPr sz="3600">
                <a:solidFill>
                  <a:srgbClr val="FFFFFF"/>
                </a:solidFill>
              </a:defRPr>
            </a:lvl4pPr>
            <a:lvl5pPr lvl="4" algn="l">
              <a:lnSpc>
                <a:spcPct val="100000"/>
              </a:lnSpc>
              <a:spcBef>
                <a:spcPts val="0"/>
              </a:spcBef>
              <a:spcAft>
                <a:spcPts val="0"/>
              </a:spcAft>
              <a:buClr>
                <a:srgbClr val="FFFFFF"/>
              </a:buClr>
              <a:buSzPts val="3600"/>
              <a:buNone/>
              <a:defRPr sz="3600">
                <a:solidFill>
                  <a:srgbClr val="FFFFFF"/>
                </a:solidFill>
              </a:defRPr>
            </a:lvl5pPr>
            <a:lvl6pPr lvl="5" algn="l">
              <a:lnSpc>
                <a:spcPct val="100000"/>
              </a:lnSpc>
              <a:spcBef>
                <a:spcPts val="0"/>
              </a:spcBef>
              <a:spcAft>
                <a:spcPts val="0"/>
              </a:spcAft>
              <a:buClr>
                <a:srgbClr val="FFFFFF"/>
              </a:buClr>
              <a:buSzPts val="3600"/>
              <a:buNone/>
              <a:defRPr sz="3600">
                <a:solidFill>
                  <a:srgbClr val="FFFFFF"/>
                </a:solidFill>
              </a:defRPr>
            </a:lvl6pPr>
            <a:lvl7pPr lvl="6" algn="l">
              <a:lnSpc>
                <a:spcPct val="100000"/>
              </a:lnSpc>
              <a:spcBef>
                <a:spcPts val="0"/>
              </a:spcBef>
              <a:spcAft>
                <a:spcPts val="0"/>
              </a:spcAft>
              <a:buClr>
                <a:srgbClr val="FFFFFF"/>
              </a:buClr>
              <a:buSzPts val="3600"/>
              <a:buNone/>
              <a:defRPr sz="3600">
                <a:solidFill>
                  <a:srgbClr val="FFFFFF"/>
                </a:solidFill>
              </a:defRPr>
            </a:lvl7pPr>
            <a:lvl8pPr lvl="7" algn="l">
              <a:lnSpc>
                <a:spcPct val="100000"/>
              </a:lnSpc>
              <a:spcBef>
                <a:spcPts val="0"/>
              </a:spcBef>
              <a:spcAft>
                <a:spcPts val="0"/>
              </a:spcAft>
              <a:buClr>
                <a:srgbClr val="FFFFFF"/>
              </a:buClr>
              <a:buSzPts val="3600"/>
              <a:buNone/>
              <a:defRPr sz="3600">
                <a:solidFill>
                  <a:srgbClr val="FFFFFF"/>
                </a:solidFill>
              </a:defRPr>
            </a:lvl8pPr>
            <a:lvl9pPr lvl="8" algn="l">
              <a:lnSpc>
                <a:spcPct val="100000"/>
              </a:lnSpc>
              <a:spcBef>
                <a:spcPts val="0"/>
              </a:spcBef>
              <a:spcAft>
                <a:spcPts val="0"/>
              </a:spcAft>
              <a:buClr>
                <a:srgbClr val="FFFFFF"/>
              </a:buClr>
              <a:buSzPts val="3600"/>
              <a:buNone/>
              <a:defRPr sz="3600">
                <a:solidFill>
                  <a:srgbClr val="FFFFFF"/>
                </a:solidFill>
              </a:defRPr>
            </a:lvl9pPr>
          </a:lstStyle>
          <a:p/>
        </p:txBody>
      </p:sp>
      <p:sp>
        <p:nvSpPr>
          <p:cNvPr id="54" name="Google Shape;54;p13"/>
          <p:cNvSpPr txBox="1"/>
          <p:nvPr>
            <p:ph idx="1" type="body"/>
          </p:nvPr>
        </p:nvSpPr>
        <p:spPr>
          <a:xfrm>
            <a:off x="4283675" y="316700"/>
            <a:ext cx="4407300" cy="38340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Char char="●"/>
              <a:defRPr sz="1800">
                <a:solidFill>
                  <a:srgbClr val="FFFFFF"/>
                </a:solidFill>
              </a:defRPr>
            </a:lvl1pPr>
            <a:lvl2pPr indent="-317500" lvl="1" marL="914400" algn="l">
              <a:lnSpc>
                <a:spcPct val="115000"/>
              </a:lnSpc>
              <a:spcBef>
                <a:spcPts val="1600"/>
              </a:spcBef>
              <a:spcAft>
                <a:spcPts val="0"/>
              </a:spcAft>
              <a:buClr>
                <a:srgbClr val="FFFFFF"/>
              </a:buClr>
              <a:buSzPts val="1400"/>
              <a:buChar char="○"/>
              <a:defRPr sz="1400">
                <a:solidFill>
                  <a:srgbClr val="FFFFFF"/>
                </a:solidFill>
              </a:defRPr>
            </a:lvl2pPr>
            <a:lvl3pPr indent="-317500" lvl="2" marL="1371600" algn="l">
              <a:lnSpc>
                <a:spcPct val="115000"/>
              </a:lnSpc>
              <a:spcBef>
                <a:spcPts val="1600"/>
              </a:spcBef>
              <a:spcAft>
                <a:spcPts val="0"/>
              </a:spcAft>
              <a:buClr>
                <a:srgbClr val="FFFFFF"/>
              </a:buClr>
              <a:buSzPts val="1400"/>
              <a:buChar char="■"/>
              <a:defRPr sz="1400">
                <a:solidFill>
                  <a:srgbClr val="FFFFFF"/>
                </a:solidFill>
              </a:defRPr>
            </a:lvl3pPr>
            <a:lvl4pPr indent="-317500" lvl="3" marL="1828800" algn="l">
              <a:lnSpc>
                <a:spcPct val="115000"/>
              </a:lnSpc>
              <a:spcBef>
                <a:spcPts val="1600"/>
              </a:spcBef>
              <a:spcAft>
                <a:spcPts val="0"/>
              </a:spcAft>
              <a:buClr>
                <a:srgbClr val="FFFFFF"/>
              </a:buClr>
              <a:buSzPts val="1400"/>
              <a:buChar char="●"/>
              <a:defRPr sz="1400">
                <a:solidFill>
                  <a:srgbClr val="FFFFFF"/>
                </a:solidFill>
              </a:defRPr>
            </a:lvl4pPr>
            <a:lvl5pPr indent="-317500" lvl="4" marL="2286000" algn="l">
              <a:lnSpc>
                <a:spcPct val="115000"/>
              </a:lnSpc>
              <a:spcBef>
                <a:spcPts val="1600"/>
              </a:spcBef>
              <a:spcAft>
                <a:spcPts val="0"/>
              </a:spcAft>
              <a:buClr>
                <a:srgbClr val="FFFFFF"/>
              </a:buClr>
              <a:buSzPts val="1400"/>
              <a:buChar char="○"/>
              <a:defRPr sz="1400">
                <a:solidFill>
                  <a:srgbClr val="FFFFFF"/>
                </a:solidFill>
              </a:defRPr>
            </a:lvl5pPr>
            <a:lvl6pPr indent="-317500" lvl="5" marL="2743200" algn="l">
              <a:lnSpc>
                <a:spcPct val="115000"/>
              </a:lnSpc>
              <a:spcBef>
                <a:spcPts val="1600"/>
              </a:spcBef>
              <a:spcAft>
                <a:spcPts val="0"/>
              </a:spcAft>
              <a:buClr>
                <a:srgbClr val="FFFFFF"/>
              </a:buClr>
              <a:buSzPts val="1400"/>
              <a:buChar char="■"/>
              <a:defRPr sz="1400">
                <a:solidFill>
                  <a:srgbClr val="FFFFFF"/>
                </a:solidFill>
              </a:defRPr>
            </a:lvl6pPr>
            <a:lvl7pPr indent="-317500" lvl="6" marL="3200400" algn="l">
              <a:lnSpc>
                <a:spcPct val="115000"/>
              </a:lnSpc>
              <a:spcBef>
                <a:spcPts val="1600"/>
              </a:spcBef>
              <a:spcAft>
                <a:spcPts val="0"/>
              </a:spcAft>
              <a:buClr>
                <a:srgbClr val="FFFFFF"/>
              </a:buClr>
              <a:buSzPts val="1400"/>
              <a:buChar char="●"/>
              <a:defRPr sz="1400">
                <a:solidFill>
                  <a:srgbClr val="FFFFFF"/>
                </a:solidFill>
              </a:defRPr>
            </a:lvl7pPr>
            <a:lvl8pPr indent="-317500" lvl="7" marL="3657600" algn="l">
              <a:lnSpc>
                <a:spcPct val="115000"/>
              </a:lnSpc>
              <a:spcBef>
                <a:spcPts val="1600"/>
              </a:spcBef>
              <a:spcAft>
                <a:spcPts val="0"/>
              </a:spcAft>
              <a:buClr>
                <a:srgbClr val="FFFFFF"/>
              </a:buClr>
              <a:buSzPts val="1400"/>
              <a:buChar char="○"/>
              <a:defRPr sz="1400">
                <a:solidFill>
                  <a:srgbClr val="FFFFFF"/>
                </a:solidFill>
              </a:defRPr>
            </a:lvl8pPr>
            <a:lvl9pPr indent="-317500" lvl="8" marL="4114800" algn="l">
              <a:lnSpc>
                <a:spcPct val="115000"/>
              </a:lnSpc>
              <a:spcBef>
                <a:spcPts val="1600"/>
              </a:spcBef>
              <a:spcAft>
                <a:spcPts val="1600"/>
              </a:spcAft>
              <a:buClr>
                <a:srgbClr val="FFFFFF"/>
              </a:buClr>
              <a:buSzPts val="1400"/>
              <a:buChar char="■"/>
              <a:defRPr sz="1400">
                <a:solidFill>
                  <a:srgbClr val="FFFFFF"/>
                </a:solidFill>
              </a:defRPr>
            </a:lvl9pPr>
          </a:lstStyle>
          <a:p/>
        </p:txBody>
      </p:sp>
      <p:sp>
        <p:nvSpPr>
          <p:cNvPr id="55" name="Google Shape;55;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7">
    <p:bg>
      <p:bgPr>
        <a:solidFill>
          <a:srgbClr val="FFFFFF"/>
        </a:solidFill>
      </p:bgPr>
    </p:bg>
    <p:spTree>
      <p:nvGrpSpPr>
        <p:cNvPr id="56" name="Shape 56"/>
        <p:cNvGrpSpPr/>
        <p:nvPr/>
      </p:nvGrpSpPr>
      <p:grpSpPr>
        <a:xfrm>
          <a:off x="0" y="0"/>
          <a:ext cx="0" cy="0"/>
          <a:chOff x="0" y="0"/>
          <a:chExt cx="0" cy="0"/>
        </a:xfrm>
      </p:grpSpPr>
      <p:sp>
        <p:nvSpPr>
          <p:cNvPr id="57" name="Google Shape;57;p14"/>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479000" y="695200"/>
            <a:ext cx="548700" cy="59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txBox="1"/>
          <p:nvPr>
            <p:ph type="title"/>
          </p:nvPr>
        </p:nvSpPr>
        <p:spPr>
          <a:xfrm>
            <a:off x="326600" y="847600"/>
            <a:ext cx="2607300" cy="29739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None/>
              <a:defRPr sz="3000">
                <a:solidFill>
                  <a:srgbClr val="616161"/>
                </a:solidFill>
              </a:defRPr>
            </a:lvl1pPr>
            <a:lvl2pPr lvl="1" algn="l">
              <a:lnSpc>
                <a:spcPct val="100000"/>
              </a:lnSpc>
              <a:spcBef>
                <a:spcPts val="0"/>
              </a:spcBef>
              <a:spcAft>
                <a:spcPts val="0"/>
              </a:spcAft>
              <a:buNone/>
              <a:defRPr sz="3000">
                <a:solidFill>
                  <a:srgbClr val="616161"/>
                </a:solidFill>
              </a:defRPr>
            </a:lvl2pPr>
            <a:lvl3pPr lvl="2" algn="l">
              <a:lnSpc>
                <a:spcPct val="100000"/>
              </a:lnSpc>
              <a:spcBef>
                <a:spcPts val="0"/>
              </a:spcBef>
              <a:spcAft>
                <a:spcPts val="0"/>
              </a:spcAft>
              <a:buNone/>
              <a:defRPr sz="3000">
                <a:solidFill>
                  <a:srgbClr val="616161"/>
                </a:solidFill>
              </a:defRPr>
            </a:lvl3pPr>
            <a:lvl4pPr lvl="3" algn="l">
              <a:lnSpc>
                <a:spcPct val="100000"/>
              </a:lnSpc>
              <a:spcBef>
                <a:spcPts val="0"/>
              </a:spcBef>
              <a:spcAft>
                <a:spcPts val="0"/>
              </a:spcAft>
              <a:buNone/>
              <a:defRPr sz="3000">
                <a:solidFill>
                  <a:srgbClr val="616161"/>
                </a:solidFill>
              </a:defRPr>
            </a:lvl4pPr>
            <a:lvl5pPr lvl="4" algn="l">
              <a:lnSpc>
                <a:spcPct val="100000"/>
              </a:lnSpc>
              <a:spcBef>
                <a:spcPts val="0"/>
              </a:spcBef>
              <a:spcAft>
                <a:spcPts val="0"/>
              </a:spcAft>
              <a:buNone/>
              <a:defRPr sz="3000">
                <a:solidFill>
                  <a:srgbClr val="616161"/>
                </a:solidFill>
              </a:defRPr>
            </a:lvl5pPr>
            <a:lvl6pPr lvl="5" algn="l">
              <a:lnSpc>
                <a:spcPct val="100000"/>
              </a:lnSpc>
              <a:spcBef>
                <a:spcPts val="0"/>
              </a:spcBef>
              <a:spcAft>
                <a:spcPts val="0"/>
              </a:spcAft>
              <a:buNone/>
              <a:defRPr sz="3000">
                <a:solidFill>
                  <a:srgbClr val="616161"/>
                </a:solidFill>
              </a:defRPr>
            </a:lvl6pPr>
            <a:lvl7pPr lvl="6" algn="l">
              <a:lnSpc>
                <a:spcPct val="100000"/>
              </a:lnSpc>
              <a:spcBef>
                <a:spcPts val="0"/>
              </a:spcBef>
              <a:spcAft>
                <a:spcPts val="0"/>
              </a:spcAft>
              <a:buNone/>
              <a:defRPr sz="3000">
                <a:solidFill>
                  <a:srgbClr val="616161"/>
                </a:solidFill>
              </a:defRPr>
            </a:lvl7pPr>
            <a:lvl8pPr lvl="7" algn="l">
              <a:lnSpc>
                <a:spcPct val="100000"/>
              </a:lnSpc>
              <a:spcBef>
                <a:spcPts val="0"/>
              </a:spcBef>
              <a:spcAft>
                <a:spcPts val="0"/>
              </a:spcAft>
              <a:buNone/>
              <a:defRPr sz="3000">
                <a:solidFill>
                  <a:srgbClr val="616161"/>
                </a:solidFill>
              </a:defRPr>
            </a:lvl8pPr>
            <a:lvl9pPr lvl="8" algn="l">
              <a:lnSpc>
                <a:spcPct val="100000"/>
              </a:lnSpc>
              <a:spcBef>
                <a:spcPts val="0"/>
              </a:spcBef>
              <a:spcAft>
                <a:spcPts val="0"/>
              </a:spcAft>
              <a:buNone/>
              <a:defRPr sz="3000">
                <a:solidFill>
                  <a:srgbClr val="616161"/>
                </a:solidFill>
              </a:defRPr>
            </a:lvl9pPr>
          </a:lstStyle>
          <a:p/>
        </p:txBody>
      </p:sp>
      <p:sp>
        <p:nvSpPr>
          <p:cNvPr id="60" name="Google Shape;60;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434343"/>
                </a:solidFill>
              </a:defRPr>
            </a:lvl1pPr>
            <a:lvl2pPr lvl="1" algn="r">
              <a:lnSpc>
                <a:spcPct val="100000"/>
              </a:lnSpc>
              <a:spcAft>
                <a:spcPts val="0"/>
              </a:spcAft>
              <a:buNone/>
              <a:defRPr sz="1000">
                <a:solidFill>
                  <a:srgbClr val="434343"/>
                </a:solidFill>
              </a:defRPr>
            </a:lvl2pPr>
            <a:lvl3pPr lvl="2" algn="r">
              <a:lnSpc>
                <a:spcPct val="100000"/>
              </a:lnSpc>
              <a:spcAft>
                <a:spcPts val="0"/>
              </a:spcAft>
              <a:buNone/>
              <a:defRPr sz="1000">
                <a:solidFill>
                  <a:srgbClr val="434343"/>
                </a:solidFill>
              </a:defRPr>
            </a:lvl3pPr>
            <a:lvl4pPr lvl="3" algn="r">
              <a:lnSpc>
                <a:spcPct val="100000"/>
              </a:lnSpc>
              <a:spcAft>
                <a:spcPts val="0"/>
              </a:spcAft>
              <a:buNone/>
              <a:defRPr sz="1000">
                <a:solidFill>
                  <a:srgbClr val="434343"/>
                </a:solidFill>
              </a:defRPr>
            </a:lvl4pPr>
            <a:lvl5pPr lvl="4" algn="r">
              <a:lnSpc>
                <a:spcPct val="100000"/>
              </a:lnSpc>
              <a:spcAft>
                <a:spcPts val="0"/>
              </a:spcAft>
              <a:buNone/>
              <a:defRPr sz="1000">
                <a:solidFill>
                  <a:srgbClr val="434343"/>
                </a:solidFill>
              </a:defRPr>
            </a:lvl5pPr>
            <a:lvl6pPr lvl="5" algn="r">
              <a:lnSpc>
                <a:spcPct val="100000"/>
              </a:lnSpc>
              <a:spcAft>
                <a:spcPts val="0"/>
              </a:spcAft>
              <a:buNone/>
              <a:defRPr sz="1000">
                <a:solidFill>
                  <a:srgbClr val="434343"/>
                </a:solidFill>
              </a:defRPr>
            </a:lvl6pPr>
            <a:lvl7pPr lvl="6" algn="r">
              <a:lnSpc>
                <a:spcPct val="100000"/>
              </a:lnSpc>
              <a:spcAft>
                <a:spcPts val="0"/>
              </a:spcAft>
              <a:buNone/>
              <a:defRPr sz="1000">
                <a:solidFill>
                  <a:srgbClr val="434343"/>
                </a:solidFill>
              </a:defRPr>
            </a:lvl7pPr>
            <a:lvl8pPr lvl="7" algn="r">
              <a:lnSpc>
                <a:spcPct val="100000"/>
              </a:lnSpc>
              <a:spcAft>
                <a:spcPts val="0"/>
              </a:spcAft>
              <a:buNone/>
              <a:defRPr sz="1000">
                <a:solidFill>
                  <a:srgbClr val="434343"/>
                </a:solidFill>
              </a:defRPr>
            </a:lvl8pPr>
            <a:lvl9pPr lvl="8" algn="r">
              <a:lnSpc>
                <a:spcPct val="100000"/>
              </a:lnSpc>
              <a:spcAft>
                <a:spcPts val="0"/>
              </a:spcAft>
              <a:buNone/>
              <a:defRPr sz="1000">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9">
    <p:bg>
      <p:bgPr>
        <a:solidFill>
          <a:srgbClr val="FFFFFF"/>
        </a:solidFill>
      </p:bgPr>
    </p:bg>
    <p:spTree>
      <p:nvGrpSpPr>
        <p:cNvPr id="61" name="Shape 61"/>
        <p:cNvGrpSpPr/>
        <p:nvPr/>
      </p:nvGrpSpPr>
      <p:grpSpPr>
        <a:xfrm>
          <a:off x="0" y="0"/>
          <a:ext cx="0" cy="0"/>
          <a:chOff x="0" y="0"/>
          <a:chExt cx="0" cy="0"/>
        </a:xfrm>
      </p:grpSpPr>
      <p:sp>
        <p:nvSpPr>
          <p:cNvPr id="62" name="Google Shape;62;p15"/>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5"/>
          <p:cNvSpPr txBox="1"/>
          <p:nvPr>
            <p:ph type="ctrTitle"/>
          </p:nvPr>
        </p:nvSpPr>
        <p:spPr>
          <a:xfrm>
            <a:off x="661050" y="542100"/>
            <a:ext cx="7821900" cy="40593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8000"/>
              <a:buNone/>
              <a:defRPr b="1" sz="8000">
                <a:solidFill>
                  <a:schemeClr val="lt1"/>
                </a:solidFill>
              </a:defRPr>
            </a:lvl1pPr>
            <a:lvl2pPr lvl="1" algn="ctr">
              <a:lnSpc>
                <a:spcPct val="100000"/>
              </a:lnSpc>
              <a:spcBef>
                <a:spcPts val="0"/>
              </a:spcBef>
              <a:spcAft>
                <a:spcPts val="0"/>
              </a:spcAft>
              <a:buClr>
                <a:schemeClr val="lt1"/>
              </a:buClr>
              <a:buSzPts val="8000"/>
              <a:buNone/>
              <a:defRPr b="1" sz="8000">
                <a:solidFill>
                  <a:schemeClr val="lt1"/>
                </a:solidFill>
              </a:defRPr>
            </a:lvl2pPr>
            <a:lvl3pPr lvl="2" algn="ctr">
              <a:lnSpc>
                <a:spcPct val="100000"/>
              </a:lnSpc>
              <a:spcBef>
                <a:spcPts val="0"/>
              </a:spcBef>
              <a:spcAft>
                <a:spcPts val="0"/>
              </a:spcAft>
              <a:buClr>
                <a:schemeClr val="lt1"/>
              </a:buClr>
              <a:buSzPts val="8000"/>
              <a:buNone/>
              <a:defRPr b="1" sz="8000">
                <a:solidFill>
                  <a:schemeClr val="lt1"/>
                </a:solidFill>
              </a:defRPr>
            </a:lvl3pPr>
            <a:lvl4pPr lvl="3" algn="ctr">
              <a:lnSpc>
                <a:spcPct val="100000"/>
              </a:lnSpc>
              <a:spcBef>
                <a:spcPts val="0"/>
              </a:spcBef>
              <a:spcAft>
                <a:spcPts val="0"/>
              </a:spcAft>
              <a:buClr>
                <a:schemeClr val="lt1"/>
              </a:buClr>
              <a:buSzPts val="8000"/>
              <a:buNone/>
              <a:defRPr b="1" sz="8000">
                <a:solidFill>
                  <a:schemeClr val="lt1"/>
                </a:solidFill>
              </a:defRPr>
            </a:lvl4pPr>
            <a:lvl5pPr lvl="4" algn="ctr">
              <a:lnSpc>
                <a:spcPct val="100000"/>
              </a:lnSpc>
              <a:spcBef>
                <a:spcPts val="0"/>
              </a:spcBef>
              <a:spcAft>
                <a:spcPts val="0"/>
              </a:spcAft>
              <a:buClr>
                <a:schemeClr val="lt1"/>
              </a:buClr>
              <a:buSzPts val="8000"/>
              <a:buNone/>
              <a:defRPr b="1" sz="8000">
                <a:solidFill>
                  <a:schemeClr val="lt1"/>
                </a:solidFill>
              </a:defRPr>
            </a:lvl5pPr>
            <a:lvl6pPr lvl="5" algn="ctr">
              <a:lnSpc>
                <a:spcPct val="100000"/>
              </a:lnSpc>
              <a:spcBef>
                <a:spcPts val="0"/>
              </a:spcBef>
              <a:spcAft>
                <a:spcPts val="0"/>
              </a:spcAft>
              <a:buClr>
                <a:schemeClr val="lt1"/>
              </a:buClr>
              <a:buSzPts val="8000"/>
              <a:buNone/>
              <a:defRPr b="1" sz="8000">
                <a:solidFill>
                  <a:schemeClr val="lt1"/>
                </a:solidFill>
              </a:defRPr>
            </a:lvl6pPr>
            <a:lvl7pPr lvl="6" algn="ctr">
              <a:lnSpc>
                <a:spcPct val="100000"/>
              </a:lnSpc>
              <a:spcBef>
                <a:spcPts val="0"/>
              </a:spcBef>
              <a:spcAft>
                <a:spcPts val="0"/>
              </a:spcAft>
              <a:buClr>
                <a:schemeClr val="lt1"/>
              </a:buClr>
              <a:buSzPts val="8000"/>
              <a:buNone/>
              <a:defRPr b="1" sz="8000">
                <a:solidFill>
                  <a:schemeClr val="lt1"/>
                </a:solidFill>
              </a:defRPr>
            </a:lvl7pPr>
            <a:lvl8pPr lvl="7" algn="ctr">
              <a:lnSpc>
                <a:spcPct val="100000"/>
              </a:lnSpc>
              <a:spcBef>
                <a:spcPts val="0"/>
              </a:spcBef>
              <a:spcAft>
                <a:spcPts val="0"/>
              </a:spcAft>
              <a:buClr>
                <a:schemeClr val="lt1"/>
              </a:buClr>
              <a:buSzPts val="8000"/>
              <a:buNone/>
              <a:defRPr b="1" sz="8000">
                <a:solidFill>
                  <a:schemeClr val="lt1"/>
                </a:solidFill>
              </a:defRPr>
            </a:lvl8pPr>
            <a:lvl9pPr lvl="8" algn="ctr">
              <a:lnSpc>
                <a:spcPct val="100000"/>
              </a:lnSpc>
              <a:spcBef>
                <a:spcPts val="0"/>
              </a:spcBef>
              <a:spcAft>
                <a:spcPts val="0"/>
              </a:spcAft>
              <a:buClr>
                <a:schemeClr val="lt1"/>
              </a:buClr>
              <a:buSzPts val="8000"/>
              <a:buNone/>
              <a:defRPr b="1" sz="8000">
                <a:solidFill>
                  <a:schemeClr val="lt1"/>
                </a:solidFill>
              </a:defRPr>
            </a:lvl9pPr>
          </a:lstStyle>
          <a:p/>
        </p:txBody>
      </p:sp>
      <p:sp>
        <p:nvSpPr>
          <p:cNvPr id="64" name="Google Shape;64;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9" name="Shape 69"/>
        <p:cNvGrpSpPr/>
        <p:nvPr/>
      </p:nvGrpSpPr>
      <p:grpSpPr>
        <a:xfrm>
          <a:off x="0" y="0"/>
          <a:ext cx="0" cy="0"/>
          <a:chOff x="0" y="0"/>
          <a:chExt cx="0" cy="0"/>
        </a:xfrm>
      </p:grpSpPr>
      <p:sp>
        <p:nvSpPr>
          <p:cNvPr id="70" name="Google Shape;70;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1" name="Google Shape;71;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 name="Shape 73"/>
        <p:cNvGrpSpPr/>
        <p:nvPr/>
      </p:nvGrpSpPr>
      <p:grpSpPr>
        <a:xfrm>
          <a:off x="0" y="0"/>
          <a:ext cx="0" cy="0"/>
          <a:chOff x="0" y="0"/>
          <a:chExt cx="0" cy="0"/>
        </a:xfrm>
      </p:grpSpPr>
      <p:sp>
        <p:nvSpPr>
          <p:cNvPr id="74" name="Google Shape;74;p1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6" name="Shape 76"/>
        <p:cNvGrpSpPr/>
        <p:nvPr/>
      </p:nvGrpSpPr>
      <p:grpSpPr>
        <a:xfrm>
          <a:off x="0" y="0"/>
          <a:ext cx="0" cy="0"/>
          <a:chOff x="0" y="0"/>
          <a:chExt cx="0" cy="0"/>
        </a:xfrm>
      </p:grpSpPr>
      <p:sp>
        <p:nvSpPr>
          <p:cNvPr id="77" name="Google Shape;7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2" name="Google Shape;82;p2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3" name="Google Shape;83;p2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4" name="Google Shape;8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2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0" name="Google Shape;90;p2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1" name="Google Shape;91;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sp>
        <p:nvSpPr>
          <p:cNvPr id="93" name="Google Shape;93;p2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4" name="Google Shape;9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5" name="Shape 95"/>
        <p:cNvGrpSpPr/>
        <p:nvPr/>
      </p:nvGrpSpPr>
      <p:grpSpPr>
        <a:xfrm>
          <a:off x="0" y="0"/>
          <a:ext cx="0" cy="0"/>
          <a:chOff x="0" y="0"/>
          <a:chExt cx="0" cy="0"/>
        </a:xfrm>
      </p:grpSpPr>
      <p:sp>
        <p:nvSpPr>
          <p:cNvPr id="96" name="Google Shape;96;p2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8" name="Google Shape;98;p2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9" name="Google Shape;99;p2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0" name="Google Shape;100;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sp>
        <p:nvSpPr>
          <p:cNvPr id="102" name="Google Shape;102;p2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03" name="Google Shape;103;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sp>
        <p:nvSpPr>
          <p:cNvPr id="105" name="Google Shape;105;p2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6" name="Google Shape;106;p2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7" name="Google Shape;10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8" name="Shape 108"/>
        <p:cNvGrpSpPr/>
        <p:nvPr/>
      </p:nvGrpSpPr>
      <p:grpSpPr>
        <a:xfrm>
          <a:off x="0" y="0"/>
          <a:ext cx="0" cy="0"/>
          <a:chOff x="0" y="0"/>
          <a:chExt cx="0" cy="0"/>
        </a:xfrm>
      </p:grpSpPr>
      <p:sp>
        <p:nvSpPr>
          <p:cNvPr id="109" name="Google Shape;109;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3.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2" Type="http://schemas.openxmlformats.org/officeDocument/2006/relationships/theme" Target="../theme/theme1.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5" name="Shape 65"/>
        <p:cNvGrpSpPr/>
        <p:nvPr/>
      </p:nvGrpSpPr>
      <p:grpSpPr>
        <a:xfrm>
          <a:off x="0" y="0"/>
          <a:ext cx="0" cy="0"/>
          <a:chOff x="0" y="0"/>
          <a:chExt cx="0" cy="0"/>
        </a:xfrm>
      </p:grpSpPr>
      <p:sp>
        <p:nvSpPr>
          <p:cNvPr id="66" name="Google Shape;6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7" name="Google Shape;6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68" name="Google Shape;6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14.png"/><Relationship Id="rId7" Type="http://schemas.openxmlformats.org/officeDocument/2006/relationships/image" Target="../media/image4.jpg"/><Relationship Id="rId8" Type="http://schemas.openxmlformats.org/officeDocument/2006/relationships/image" Target="../media/image5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0.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22.png"/><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6.png"/><Relationship Id="rId9" Type="http://schemas.openxmlformats.org/officeDocument/2006/relationships/image" Target="../media/image37.png"/><Relationship Id="rId5" Type="http://schemas.openxmlformats.org/officeDocument/2006/relationships/image" Target="../media/image17.png"/><Relationship Id="rId6" Type="http://schemas.openxmlformats.org/officeDocument/2006/relationships/image" Target="../media/image29.png"/><Relationship Id="rId7" Type="http://schemas.openxmlformats.org/officeDocument/2006/relationships/image" Target="../media/image33.png"/><Relationship Id="rId8" Type="http://schemas.openxmlformats.org/officeDocument/2006/relationships/image" Target="../media/image3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4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6.png"/><Relationship Id="rId4" Type="http://schemas.openxmlformats.org/officeDocument/2006/relationships/image" Target="../media/image4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8.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3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5.png"/><Relationship Id="rId7"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14.png"/><Relationship Id="rId7" Type="http://schemas.openxmlformats.org/officeDocument/2006/relationships/image" Target="../media/image4.jpg"/><Relationship Id="rId8" Type="http://schemas.openxmlformats.org/officeDocument/2006/relationships/image" Target="../media/image5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2.png"/><Relationship Id="rId4" Type="http://schemas.openxmlformats.org/officeDocument/2006/relationships/image" Target="../media/image4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5.png"/><Relationship Id="rId4" Type="http://schemas.openxmlformats.org/officeDocument/2006/relationships/image" Target="../media/image44.gif"/><Relationship Id="rId5" Type="http://schemas.openxmlformats.org/officeDocument/2006/relationships/image" Target="../media/image1.jpg"/><Relationship Id="rId6" Type="http://schemas.openxmlformats.org/officeDocument/2006/relationships/image" Target="../media/image43.jpg"/><Relationship Id="rId7"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44.gif"/><Relationship Id="rId5" Type="http://schemas.openxmlformats.org/officeDocument/2006/relationships/image" Target="../media/image1.jpg"/><Relationship Id="rId6" Type="http://schemas.openxmlformats.org/officeDocument/2006/relationships/image" Target="../media/image43.jpg"/><Relationship Id="rId7" Type="http://schemas.openxmlformats.org/officeDocument/2006/relationships/image" Target="../media/image14.png"/><Relationship Id="rId8"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hyperlink" Target="http://drive.google.com/file/d/1z9bWK6cSeesaqirM9Kpf1mIz1GkTiydj/view" TargetMode="External"/><Relationship Id="rId4" Type="http://schemas.openxmlformats.org/officeDocument/2006/relationships/image" Target="../media/image9.jpg"/><Relationship Id="rId5"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8.png"/><Relationship Id="rId4" Type="http://schemas.openxmlformats.org/officeDocument/2006/relationships/image" Target="../media/image12.png"/><Relationship Id="rId5"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8.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6.png"/><Relationship Id="rId4" Type="http://schemas.openxmlformats.org/officeDocument/2006/relationships/image" Target="../media/image53.png"/><Relationship Id="rId5" Type="http://schemas.openxmlformats.org/officeDocument/2006/relationships/image" Target="../media/image5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8.png"/><Relationship Id="rId9" Type="http://schemas.openxmlformats.org/officeDocument/2006/relationships/image" Target="../media/image25.png"/><Relationship Id="rId5" Type="http://schemas.openxmlformats.org/officeDocument/2006/relationships/image" Target="../media/image3.jpg"/><Relationship Id="rId6" Type="http://schemas.openxmlformats.org/officeDocument/2006/relationships/image" Target="../media/image13.png"/><Relationship Id="rId7" Type="http://schemas.openxmlformats.org/officeDocument/2006/relationships/image" Target="../media/image6.png"/><Relationship Id="rId8"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1.png"/><Relationship Id="rId4" Type="http://schemas.openxmlformats.org/officeDocument/2006/relationships/image" Target="../media/image28.png"/><Relationship Id="rId5" Type="http://schemas.openxmlformats.org/officeDocument/2006/relationships/image" Target="../media/image21.png"/><Relationship Id="rId6"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1.png"/><Relationship Id="rId4" Type="http://schemas.openxmlformats.org/officeDocument/2006/relationships/image" Target="../media/image28.png"/><Relationship Id="rId5" Type="http://schemas.openxmlformats.org/officeDocument/2006/relationships/image" Target="../media/image19.png"/><Relationship Id="rId6"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3" name="Shape 113"/>
        <p:cNvGrpSpPr/>
        <p:nvPr/>
      </p:nvGrpSpPr>
      <p:grpSpPr>
        <a:xfrm>
          <a:off x="0" y="0"/>
          <a:ext cx="0" cy="0"/>
          <a:chOff x="0" y="0"/>
          <a:chExt cx="0" cy="0"/>
        </a:xfrm>
      </p:grpSpPr>
      <p:sp>
        <p:nvSpPr>
          <p:cNvPr id="114" name="Google Shape;114;p28"/>
          <p:cNvSpPr txBox="1"/>
          <p:nvPr>
            <p:ph type="ctrTitle"/>
          </p:nvPr>
        </p:nvSpPr>
        <p:spPr>
          <a:xfrm>
            <a:off x="777825" y="936050"/>
            <a:ext cx="7518300" cy="14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600">
                <a:solidFill>
                  <a:srgbClr val="000000"/>
                </a:solidFill>
              </a:rPr>
              <a:t>Find Unique Usages</a:t>
            </a:r>
            <a:br>
              <a:rPr b="1" lang="en">
                <a:solidFill>
                  <a:srgbClr val="000000"/>
                </a:solidFill>
              </a:rPr>
            </a:br>
            <a:r>
              <a:rPr lang="en" sz="2600">
                <a:solidFill>
                  <a:srgbClr val="000000"/>
                </a:solidFill>
              </a:rPr>
              <a:t>Helping Developers Understand Common Usages</a:t>
            </a:r>
            <a:endParaRPr b="1" sz="4500">
              <a:solidFill>
                <a:srgbClr val="000000"/>
              </a:solidFill>
            </a:endParaRPr>
          </a:p>
        </p:txBody>
      </p:sp>
      <p:sp>
        <p:nvSpPr>
          <p:cNvPr id="115" name="Google Shape;115;p28"/>
          <p:cNvSpPr txBox="1"/>
          <p:nvPr>
            <p:ph idx="1" type="subTitle"/>
          </p:nvPr>
        </p:nvSpPr>
        <p:spPr>
          <a:xfrm>
            <a:off x="274325" y="3002850"/>
            <a:ext cx="6068400" cy="4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Emad Aghayi </a:t>
            </a:r>
            <a:r>
              <a:rPr lang="en" sz="1800">
                <a:solidFill>
                  <a:srgbClr val="000000"/>
                </a:solidFill>
              </a:rPr>
              <a:t>   </a:t>
            </a:r>
            <a:r>
              <a:rPr lang="en" sz="1800">
                <a:solidFill>
                  <a:srgbClr val="000000"/>
                </a:solidFill>
              </a:rPr>
              <a:t>      Aaron Massey      Thomas LaToza</a:t>
            </a:r>
            <a:endParaRPr sz="1800">
              <a:solidFill>
                <a:srgbClr val="000000"/>
              </a:solidFill>
            </a:endParaRPr>
          </a:p>
        </p:txBody>
      </p:sp>
      <p:pic>
        <p:nvPicPr>
          <p:cNvPr id="116" name="Google Shape;116;p28"/>
          <p:cNvPicPr preferRelativeResize="0"/>
          <p:nvPr/>
        </p:nvPicPr>
        <p:blipFill>
          <a:blip r:embed="rId3">
            <a:alphaModFix/>
          </a:blip>
          <a:stretch>
            <a:fillRect/>
          </a:stretch>
        </p:blipFill>
        <p:spPr>
          <a:xfrm>
            <a:off x="6342750" y="4679475"/>
            <a:ext cx="2698580" cy="317300"/>
          </a:xfrm>
          <a:prstGeom prst="rect">
            <a:avLst/>
          </a:prstGeom>
          <a:noFill/>
          <a:ln>
            <a:noFill/>
          </a:ln>
        </p:spPr>
      </p:pic>
      <p:pic>
        <p:nvPicPr>
          <p:cNvPr id="117" name="Google Shape;117;p28"/>
          <p:cNvPicPr preferRelativeResize="0"/>
          <p:nvPr/>
        </p:nvPicPr>
        <p:blipFill rotWithShape="1">
          <a:blip r:embed="rId4">
            <a:alphaModFix/>
          </a:blip>
          <a:srcRect b="25638" l="0" r="0" t="19542"/>
          <a:stretch/>
        </p:blipFill>
        <p:spPr>
          <a:xfrm>
            <a:off x="312200" y="3486160"/>
            <a:ext cx="1371600" cy="1371599"/>
          </a:xfrm>
          <a:prstGeom prst="rect">
            <a:avLst/>
          </a:prstGeom>
          <a:noFill/>
          <a:ln>
            <a:noFill/>
          </a:ln>
        </p:spPr>
      </p:pic>
      <p:pic>
        <p:nvPicPr>
          <p:cNvPr id="118" name="Google Shape;118;p28"/>
          <p:cNvPicPr preferRelativeResize="0"/>
          <p:nvPr/>
        </p:nvPicPr>
        <p:blipFill rotWithShape="1">
          <a:blip r:embed="rId5">
            <a:alphaModFix/>
          </a:blip>
          <a:srcRect b="2534" l="0" r="0" t="2534"/>
          <a:stretch/>
        </p:blipFill>
        <p:spPr>
          <a:xfrm>
            <a:off x="4301250" y="3483864"/>
            <a:ext cx="1371600" cy="1389900"/>
          </a:xfrm>
          <a:prstGeom prst="rect">
            <a:avLst/>
          </a:prstGeom>
          <a:noFill/>
          <a:ln>
            <a:noFill/>
          </a:ln>
        </p:spPr>
      </p:pic>
      <p:pic>
        <p:nvPicPr>
          <p:cNvPr id="119" name="Google Shape;119;p28"/>
          <p:cNvPicPr preferRelativeResize="0"/>
          <p:nvPr/>
        </p:nvPicPr>
        <p:blipFill>
          <a:blip r:embed="rId6">
            <a:alphaModFix/>
          </a:blip>
          <a:stretch>
            <a:fillRect/>
          </a:stretch>
        </p:blipFill>
        <p:spPr>
          <a:xfrm>
            <a:off x="2338875" y="3486138"/>
            <a:ext cx="1371599" cy="1371601"/>
          </a:xfrm>
          <a:prstGeom prst="rect">
            <a:avLst/>
          </a:prstGeom>
          <a:noFill/>
          <a:ln>
            <a:noFill/>
          </a:ln>
        </p:spPr>
      </p:pic>
      <p:pic>
        <p:nvPicPr>
          <p:cNvPr id="120" name="Google Shape;120;p28"/>
          <p:cNvPicPr preferRelativeResize="0"/>
          <p:nvPr/>
        </p:nvPicPr>
        <p:blipFill>
          <a:blip r:embed="rId7">
            <a:alphaModFix/>
          </a:blip>
          <a:stretch>
            <a:fillRect/>
          </a:stretch>
        </p:blipFill>
        <p:spPr>
          <a:xfrm>
            <a:off x="0" y="0"/>
            <a:ext cx="914400" cy="914400"/>
          </a:xfrm>
          <a:prstGeom prst="rect">
            <a:avLst/>
          </a:prstGeom>
          <a:noFill/>
          <a:ln>
            <a:noFill/>
          </a:ln>
        </p:spPr>
      </p:pic>
      <p:sp>
        <p:nvSpPr>
          <p:cNvPr id="121" name="Google Shape;121;p28"/>
          <p:cNvSpPr txBox="1"/>
          <p:nvPr/>
        </p:nvSpPr>
        <p:spPr>
          <a:xfrm>
            <a:off x="6116375" y="4423875"/>
            <a:ext cx="2881800" cy="3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Department of Computer Science </a:t>
            </a:r>
            <a:endParaRPr sz="1300"/>
          </a:p>
          <a:p>
            <a:pPr indent="0" lvl="0" marL="0" rtl="0" algn="ctr">
              <a:spcBef>
                <a:spcPts val="0"/>
              </a:spcBef>
              <a:spcAft>
                <a:spcPts val="0"/>
              </a:spcAft>
              <a:buNone/>
            </a:pPr>
            <a:r>
              <a:t/>
            </a:r>
            <a:endParaRPr sz="1500"/>
          </a:p>
        </p:txBody>
      </p:sp>
      <p:pic>
        <p:nvPicPr>
          <p:cNvPr id="122" name="Google Shape;122;p28"/>
          <p:cNvPicPr preferRelativeResize="0"/>
          <p:nvPr/>
        </p:nvPicPr>
        <p:blipFill>
          <a:blip r:embed="rId8">
            <a:alphaModFix/>
          </a:blip>
          <a:stretch>
            <a:fillRect/>
          </a:stretch>
        </p:blipFill>
        <p:spPr>
          <a:xfrm>
            <a:off x="7164325" y="3704275"/>
            <a:ext cx="1287400" cy="826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1" name="Shape 221"/>
        <p:cNvGrpSpPr/>
        <p:nvPr/>
      </p:nvGrpSpPr>
      <p:grpSpPr>
        <a:xfrm>
          <a:off x="0" y="0"/>
          <a:ext cx="0" cy="0"/>
          <a:chOff x="0" y="0"/>
          <a:chExt cx="0" cy="0"/>
        </a:xfrm>
      </p:grpSpPr>
      <p:sp>
        <p:nvSpPr>
          <p:cNvPr id="222" name="Google Shape;222;p37"/>
          <p:cNvSpPr txBox="1"/>
          <p:nvPr/>
        </p:nvSpPr>
        <p:spPr>
          <a:xfrm>
            <a:off x="2372125" y="2210850"/>
            <a:ext cx="6709200" cy="9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Score = 2 X similar_nodes / (2 X similar_nodes + AST3_differ + AST4_differ)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Similarity scores are calculated for all pairs of usages. </a:t>
            </a:r>
            <a:endParaRPr sz="1200"/>
          </a:p>
          <a:p>
            <a:pPr indent="0" lvl="0" marL="0" rtl="0" algn="l">
              <a:spcBef>
                <a:spcPts val="0"/>
              </a:spcBef>
              <a:spcAft>
                <a:spcPts val="0"/>
              </a:spcAft>
              <a:buNone/>
            </a:pPr>
            <a:r>
              <a:t/>
            </a:r>
            <a:endParaRPr sz="1200"/>
          </a:p>
        </p:txBody>
      </p:sp>
      <p:pic>
        <p:nvPicPr>
          <p:cNvPr id="223" name="Google Shape;223;p37"/>
          <p:cNvPicPr preferRelativeResize="0"/>
          <p:nvPr/>
        </p:nvPicPr>
        <p:blipFill>
          <a:blip r:embed="rId3">
            <a:alphaModFix/>
          </a:blip>
          <a:stretch>
            <a:fillRect/>
          </a:stretch>
        </p:blipFill>
        <p:spPr>
          <a:xfrm>
            <a:off x="376825" y="1360004"/>
            <a:ext cx="1717625" cy="3554896"/>
          </a:xfrm>
          <a:prstGeom prst="rect">
            <a:avLst/>
          </a:prstGeom>
          <a:noFill/>
          <a:ln>
            <a:noFill/>
          </a:ln>
        </p:spPr>
      </p:pic>
      <p:sp>
        <p:nvSpPr>
          <p:cNvPr id="224" name="Google Shape;224;p37"/>
          <p:cNvSpPr txBox="1"/>
          <p:nvPr>
            <p:ph type="title"/>
          </p:nvPr>
        </p:nvSpPr>
        <p:spPr>
          <a:xfrm>
            <a:off x="301752" y="256032"/>
            <a:ext cx="83322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Find Unique Usages, Step C</a:t>
            </a:r>
            <a:endParaRPr b="1" sz="2400">
              <a:solidFill>
                <a:srgbClr val="000000"/>
              </a:solidFill>
            </a:endParaRPr>
          </a:p>
        </p:txBody>
      </p:sp>
      <p:sp>
        <p:nvSpPr>
          <p:cNvPr id="225" name="Google Shape;225;p37"/>
          <p:cNvSpPr txBox="1"/>
          <p:nvPr/>
        </p:nvSpPr>
        <p:spPr>
          <a:xfrm>
            <a:off x="-112636" y="756299"/>
            <a:ext cx="2239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
        <p:nvSpPr>
          <p:cNvPr id="226" name="Google Shape;226;p37"/>
          <p:cNvSpPr/>
          <p:nvPr/>
        </p:nvSpPr>
        <p:spPr>
          <a:xfrm>
            <a:off x="301752" y="836100"/>
            <a:ext cx="2239200" cy="6183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Input: </a:t>
            </a:r>
            <a:r>
              <a:rPr lang="en" sz="1200"/>
              <a:t>Similarity</a:t>
            </a:r>
            <a:r>
              <a:rPr lang="en" sz="1200"/>
              <a:t> and diffs</a:t>
            </a:r>
            <a:endParaRPr sz="1200"/>
          </a:p>
          <a:p>
            <a:pPr indent="0" lvl="0" marL="0" rtl="0" algn="l">
              <a:spcBef>
                <a:spcPts val="0"/>
              </a:spcBef>
              <a:spcAft>
                <a:spcPts val="0"/>
              </a:spcAft>
              <a:buNone/>
            </a:pPr>
            <a:r>
              <a:rPr lang="en" sz="1200"/>
              <a:t>Output: Score</a:t>
            </a:r>
            <a:endParaRPr sz="1200"/>
          </a:p>
        </p:txBody>
      </p:sp>
      <p:sp>
        <p:nvSpPr>
          <p:cNvPr id="227" name="Google Shape;227;p37"/>
          <p:cNvSpPr txBox="1"/>
          <p:nvPr/>
        </p:nvSpPr>
        <p:spPr>
          <a:xfrm>
            <a:off x="1911275" y="2054350"/>
            <a:ext cx="3968100" cy="13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228" name="Google Shape;228;p37"/>
          <p:cNvPicPr preferRelativeResize="0"/>
          <p:nvPr/>
        </p:nvPicPr>
        <p:blipFill>
          <a:blip r:embed="rId4">
            <a:alphaModFix/>
          </a:blip>
          <a:stretch>
            <a:fillRect/>
          </a:stretch>
        </p:blipFill>
        <p:spPr>
          <a:xfrm>
            <a:off x="914400" y="914400"/>
            <a:ext cx="7351779" cy="4060980"/>
          </a:xfrm>
          <a:prstGeom prst="rect">
            <a:avLst/>
          </a:prstGeom>
          <a:noFill/>
          <a:ln>
            <a:noFill/>
          </a:ln>
          <a:effectLst>
            <a:outerShdw blurRad="1428750" rotWithShape="0" algn="bl" dir="6000000" dist="285750">
              <a:srgbClr val="000000"/>
            </a:outerShdw>
          </a:effectLst>
        </p:spPr>
      </p:pic>
      <p:sp>
        <p:nvSpPr>
          <p:cNvPr id="229" name="Google Shape;229;p37"/>
          <p:cNvSpPr/>
          <p:nvPr/>
        </p:nvSpPr>
        <p:spPr>
          <a:xfrm>
            <a:off x="5088700" y="959300"/>
            <a:ext cx="2004300" cy="3983700"/>
          </a:xfrm>
          <a:prstGeom prst="rect">
            <a:avLst/>
          </a:prstGeom>
          <a:noFill/>
          <a:ln cap="flat" cmpd="sng" w="28575">
            <a:solidFill>
              <a:srgbClr val="1155CC"/>
            </a:solidFill>
            <a:prstDash val="solid"/>
            <a:round/>
            <a:headEnd len="sm" w="sm" type="none"/>
            <a:tailEnd len="sm" w="sm" type="none"/>
          </a:ln>
          <a:effectLst>
            <a:outerShdw blurRad="1428750" rotWithShape="0" algn="bl" dir="6000000" dist="2857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3" name="Shape 233"/>
        <p:cNvGrpSpPr/>
        <p:nvPr/>
      </p:nvGrpSpPr>
      <p:grpSpPr>
        <a:xfrm>
          <a:off x="0" y="0"/>
          <a:ext cx="0" cy="0"/>
          <a:chOff x="0" y="0"/>
          <a:chExt cx="0" cy="0"/>
        </a:xfrm>
      </p:grpSpPr>
      <p:sp>
        <p:nvSpPr>
          <p:cNvPr id="234" name="Google Shape;234;p38"/>
          <p:cNvSpPr txBox="1"/>
          <p:nvPr>
            <p:ph type="title"/>
          </p:nvPr>
        </p:nvSpPr>
        <p:spPr>
          <a:xfrm>
            <a:off x="301752" y="256032"/>
            <a:ext cx="83322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Find Unique Usages, Step D</a:t>
            </a:r>
            <a:endParaRPr b="1" sz="2400">
              <a:solidFill>
                <a:srgbClr val="000000"/>
              </a:solidFill>
            </a:endParaRPr>
          </a:p>
        </p:txBody>
      </p:sp>
      <p:sp>
        <p:nvSpPr>
          <p:cNvPr id="235" name="Google Shape;235;p38"/>
          <p:cNvSpPr txBox="1"/>
          <p:nvPr/>
        </p:nvSpPr>
        <p:spPr>
          <a:xfrm>
            <a:off x="-112636" y="756299"/>
            <a:ext cx="2239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
        <p:nvSpPr>
          <p:cNvPr id="236" name="Google Shape;236;p38"/>
          <p:cNvSpPr/>
          <p:nvPr/>
        </p:nvSpPr>
        <p:spPr>
          <a:xfrm>
            <a:off x="301752" y="836100"/>
            <a:ext cx="2239200" cy="6183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Input: Similarity scores</a:t>
            </a:r>
            <a:endParaRPr sz="1200"/>
          </a:p>
          <a:p>
            <a:pPr indent="0" lvl="0" marL="0" rtl="0" algn="l">
              <a:spcBef>
                <a:spcPts val="0"/>
              </a:spcBef>
              <a:spcAft>
                <a:spcPts val="0"/>
              </a:spcAft>
              <a:buNone/>
            </a:pPr>
            <a:r>
              <a:rPr lang="en" sz="1200"/>
              <a:t>Output: groups</a:t>
            </a:r>
            <a:endParaRPr sz="1200"/>
          </a:p>
        </p:txBody>
      </p:sp>
      <p:pic>
        <p:nvPicPr>
          <p:cNvPr id="237" name="Google Shape;237;p38"/>
          <p:cNvPicPr preferRelativeResize="0"/>
          <p:nvPr/>
        </p:nvPicPr>
        <p:blipFill rotWithShape="1">
          <a:blip r:embed="rId3">
            <a:alphaModFix/>
          </a:blip>
          <a:srcRect b="0" l="83218" r="0" t="9950"/>
          <a:stretch/>
        </p:blipFill>
        <p:spPr>
          <a:xfrm>
            <a:off x="370550" y="1361543"/>
            <a:ext cx="1260122" cy="3736934"/>
          </a:xfrm>
          <a:prstGeom prst="rect">
            <a:avLst/>
          </a:prstGeom>
          <a:noFill/>
          <a:ln>
            <a:noFill/>
          </a:ln>
        </p:spPr>
      </p:pic>
      <p:pic>
        <p:nvPicPr>
          <p:cNvPr id="238" name="Google Shape;238;p38"/>
          <p:cNvPicPr preferRelativeResize="0"/>
          <p:nvPr/>
        </p:nvPicPr>
        <p:blipFill>
          <a:blip r:embed="rId4">
            <a:alphaModFix/>
          </a:blip>
          <a:stretch>
            <a:fillRect/>
          </a:stretch>
        </p:blipFill>
        <p:spPr>
          <a:xfrm>
            <a:off x="3398069" y="914400"/>
            <a:ext cx="4237881" cy="1547475"/>
          </a:xfrm>
          <a:prstGeom prst="rect">
            <a:avLst/>
          </a:prstGeom>
          <a:noFill/>
          <a:ln>
            <a:noFill/>
          </a:ln>
          <a:effectLst>
            <a:outerShdw blurRad="57150" rotWithShape="0" algn="bl" dir="5400000" dist="19050">
              <a:srgbClr val="000000">
                <a:alpha val="50000"/>
              </a:srgbClr>
            </a:outerShdw>
          </a:effectLst>
        </p:spPr>
      </p:pic>
      <p:pic>
        <p:nvPicPr>
          <p:cNvPr id="239" name="Google Shape;239;p38"/>
          <p:cNvPicPr preferRelativeResize="0"/>
          <p:nvPr/>
        </p:nvPicPr>
        <p:blipFill>
          <a:blip r:embed="rId5">
            <a:alphaModFix/>
          </a:blip>
          <a:stretch>
            <a:fillRect/>
          </a:stretch>
        </p:blipFill>
        <p:spPr>
          <a:xfrm>
            <a:off x="3401568" y="2570521"/>
            <a:ext cx="3798000" cy="2528780"/>
          </a:xfrm>
          <a:prstGeom prst="rect">
            <a:avLst/>
          </a:prstGeom>
          <a:noFill/>
          <a:ln>
            <a:noFill/>
          </a:ln>
          <a:effectLst>
            <a:outerShdw blurRad="57150" rotWithShape="0" algn="bl" dir="5400000" dist="19050">
              <a:srgbClr val="000000">
                <a:alpha val="50000"/>
              </a:srgbClr>
            </a:outerShdw>
          </a:effectLst>
        </p:spPr>
      </p:pic>
      <p:pic>
        <p:nvPicPr>
          <p:cNvPr id="240" name="Google Shape;240;p38"/>
          <p:cNvPicPr preferRelativeResize="0"/>
          <p:nvPr/>
        </p:nvPicPr>
        <p:blipFill>
          <a:blip r:embed="rId6">
            <a:alphaModFix/>
          </a:blip>
          <a:stretch>
            <a:fillRect/>
          </a:stretch>
        </p:blipFill>
        <p:spPr>
          <a:xfrm>
            <a:off x="914400" y="914400"/>
            <a:ext cx="7351779" cy="4060980"/>
          </a:xfrm>
          <a:prstGeom prst="rect">
            <a:avLst/>
          </a:prstGeom>
          <a:noFill/>
          <a:ln>
            <a:noFill/>
          </a:ln>
          <a:effectLst>
            <a:outerShdw blurRad="1428750" rotWithShape="0" algn="bl" dir="6000000" dist="285750">
              <a:srgbClr val="000000"/>
            </a:outerShdw>
          </a:effectLst>
        </p:spPr>
      </p:pic>
      <p:sp>
        <p:nvSpPr>
          <p:cNvPr id="241" name="Google Shape;241;p38"/>
          <p:cNvSpPr/>
          <p:nvPr/>
        </p:nvSpPr>
        <p:spPr>
          <a:xfrm>
            <a:off x="7031500" y="908300"/>
            <a:ext cx="1213500" cy="3990300"/>
          </a:xfrm>
          <a:prstGeom prst="rect">
            <a:avLst/>
          </a:prstGeom>
          <a:noFill/>
          <a:ln cap="flat" cmpd="sng" w="28575">
            <a:solidFill>
              <a:srgbClr val="1155CC"/>
            </a:solidFill>
            <a:prstDash val="solid"/>
            <a:round/>
            <a:headEnd len="sm" w="sm" type="none"/>
            <a:tailEnd len="sm" w="sm" type="none"/>
          </a:ln>
          <a:effectLst>
            <a:outerShdw blurRad="1428750" rotWithShape="0" algn="bl" dir="6000000" dist="2857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5" name="Shape 245"/>
        <p:cNvGrpSpPr/>
        <p:nvPr/>
      </p:nvGrpSpPr>
      <p:grpSpPr>
        <a:xfrm>
          <a:off x="0" y="0"/>
          <a:ext cx="0" cy="0"/>
          <a:chOff x="0" y="0"/>
          <a:chExt cx="0" cy="0"/>
        </a:xfrm>
      </p:grpSpPr>
      <p:sp>
        <p:nvSpPr>
          <p:cNvPr id="246" name="Google Shape;246;p39"/>
          <p:cNvSpPr txBox="1"/>
          <p:nvPr>
            <p:ph type="title"/>
          </p:nvPr>
        </p:nvSpPr>
        <p:spPr>
          <a:xfrm>
            <a:off x="301752" y="256032"/>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Find Usages			               Vs. 		Find Unique </a:t>
            </a:r>
            <a:r>
              <a:rPr b="1" lang="en" sz="2400">
                <a:solidFill>
                  <a:srgbClr val="000000"/>
                </a:solidFill>
              </a:rPr>
              <a:t>Usage</a:t>
            </a:r>
            <a:r>
              <a:rPr b="1" lang="en" sz="2400">
                <a:solidFill>
                  <a:srgbClr val="000000"/>
                </a:solidFill>
              </a:rPr>
              <a:t>s</a:t>
            </a:r>
            <a:r>
              <a:rPr b="1" lang="en" sz="2400">
                <a:solidFill>
                  <a:srgbClr val="000000"/>
                </a:solidFill>
              </a:rPr>
              <a:t> </a:t>
            </a:r>
            <a:endParaRPr b="1" sz="2400">
              <a:solidFill>
                <a:srgbClr val="000000"/>
              </a:solidFill>
            </a:endParaRPr>
          </a:p>
        </p:txBody>
      </p:sp>
      <p:pic>
        <p:nvPicPr>
          <p:cNvPr id="247" name="Google Shape;247;p39"/>
          <p:cNvPicPr preferRelativeResize="0"/>
          <p:nvPr/>
        </p:nvPicPr>
        <p:blipFill>
          <a:blip r:embed="rId3">
            <a:alphaModFix/>
          </a:blip>
          <a:stretch>
            <a:fillRect/>
          </a:stretch>
        </p:blipFill>
        <p:spPr>
          <a:xfrm>
            <a:off x="446217" y="914400"/>
            <a:ext cx="8193932" cy="3909250"/>
          </a:xfrm>
          <a:prstGeom prst="rect">
            <a:avLst/>
          </a:prstGeom>
          <a:noFill/>
          <a:ln>
            <a:noFill/>
          </a:ln>
        </p:spPr>
      </p:pic>
      <p:sp>
        <p:nvSpPr>
          <p:cNvPr id="248" name="Google Shape;248;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0"/>
          <p:cNvSpPr/>
          <p:nvPr/>
        </p:nvSpPr>
        <p:spPr>
          <a:xfrm>
            <a:off x="1013975" y="3503525"/>
            <a:ext cx="6411600" cy="1139700"/>
          </a:xfrm>
          <a:prstGeom prst="bracePair">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0"/>
          <p:cNvSpPr/>
          <p:nvPr/>
        </p:nvSpPr>
        <p:spPr>
          <a:xfrm>
            <a:off x="1023500" y="1446125"/>
            <a:ext cx="6402000" cy="1139700"/>
          </a:xfrm>
          <a:prstGeom prst="bracePair">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0"/>
          <p:cNvSpPr txBox="1"/>
          <p:nvPr>
            <p:ph type="title"/>
          </p:nvPr>
        </p:nvSpPr>
        <p:spPr>
          <a:xfrm>
            <a:off x="301752" y="258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Study 2: Evaluation</a:t>
            </a:r>
            <a:endParaRPr b="1" sz="2400"/>
          </a:p>
        </p:txBody>
      </p:sp>
      <p:sp>
        <p:nvSpPr>
          <p:cNvPr id="256" name="Google Shape;256;p40"/>
          <p:cNvSpPr txBox="1"/>
          <p:nvPr>
            <p:ph idx="12" type="sldNum"/>
          </p:nvPr>
        </p:nvSpPr>
        <p:spPr>
          <a:xfrm>
            <a:off x="8548658" y="47394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7" name="Google Shape;257;p40"/>
          <p:cNvPicPr preferRelativeResize="0"/>
          <p:nvPr/>
        </p:nvPicPr>
        <p:blipFill>
          <a:blip r:embed="rId3">
            <a:alphaModFix/>
          </a:blip>
          <a:stretch>
            <a:fillRect/>
          </a:stretch>
        </p:blipFill>
        <p:spPr>
          <a:xfrm>
            <a:off x="725326" y="1864076"/>
            <a:ext cx="278300" cy="318051"/>
          </a:xfrm>
          <a:prstGeom prst="rect">
            <a:avLst/>
          </a:prstGeom>
          <a:noFill/>
          <a:ln>
            <a:noFill/>
          </a:ln>
        </p:spPr>
      </p:pic>
      <p:pic>
        <p:nvPicPr>
          <p:cNvPr id="258" name="Google Shape;258;p40"/>
          <p:cNvPicPr preferRelativeResize="0"/>
          <p:nvPr/>
        </p:nvPicPr>
        <p:blipFill>
          <a:blip r:embed="rId3">
            <a:alphaModFix/>
          </a:blip>
          <a:stretch>
            <a:fillRect/>
          </a:stretch>
        </p:blipFill>
        <p:spPr>
          <a:xfrm>
            <a:off x="433776" y="1469826"/>
            <a:ext cx="278300" cy="318051"/>
          </a:xfrm>
          <a:prstGeom prst="rect">
            <a:avLst/>
          </a:prstGeom>
          <a:noFill/>
          <a:ln>
            <a:noFill/>
          </a:ln>
        </p:spPr>
      </p:pic>
      <p:pic>
        <p:nvPicPr>
          <p:cNvPr id="259" name="Google Shape;259;p40"/>
          <p:cNvPicPr preferRelativeResize="0"/>
          <p:nvPr/>
        </p:nvPicPr>
        <p:blipFill>
          <a:blip r:embed="rId3">
            <a:alphaModFix/>
          </a:blip>
          <a:stretch>
            <a:fillRect/>
          </a:stretch>
        </p:blipFill>
        <p:spPr>
          <a:xfrm>
            <a:off x="433776" y="1856951"/>
            <a:ext cx="278300" cy="318051"/>
          </a:xfrm>
          <a:prstGeom prst="rect">
            <a:avLst/>
          </a:prstGeom>
          <a:noFill/>
          <a:ln>
            <a:noFill/>
          </a:ln>
        </p:spPr>
      </p:pic>
      <p:pic>
        <p:nvPicPr>
          <p:cNvPr id="260" name="Google Shape;260;p40"/>
          <p:cNvPicPr preferRelativeResize="0"/>
          <p:nvPr/>
        </p:nvPicPr>
        <p:blipFill>
          <a:blip r:embed="rId3">
            <a:alphaModFix/>
          </a:blip>
          <a:stretch>
            <a:fillRect/>
          </a:stretch>
        </p:blipFill>
        <p:spPr>
          <a:xfrm>
            <a:off x="433776" y="2243328"/>
            <a:ext cx="278300" cy="318051"/>
          </a:xfrm>
          <a:prstGeom prst="rect">
            <a:avLst/>
          </a:prstGeom>
          <a:noFill/>
          <a:ln>
            <a:noFill/>
          </a:ln>
        </p:spPr>
      </p:pic>
      <p:pic>
        <p:nvPicPr>
          <p:cNvPr id="261" name="Google Shape;261;p40"/>
          <p:cNvPicPr preferRelativeResize="0"/>
          <p:nvPr/>
        </p:nvPicPr>
        <p:blipFill>
          <a:blip r:embed="rId3">
            <a:alphaModFix/>
          </a:blip>
          <a:stretch>
            <a:fillRect/>
          </a:stretch>
        </p:blipFill>
        <p:spPr>
          <a:xfrm>
            <a:off x="720351" y="2243328"/>
            <a:ext cx="278300" cy="318051"/>
          </a:xfrm>
          <a:prstGeom prst="rect">
            <a:avLst/>
          </a:prstGeom>
          <a:noFill/>
          <a:ln>
            <a:noFill/>
          </a:ln>
        </p:spPr>
      </p:pic>
      <p:pic>
        <p:nvPicPr>
          <p:cNvPr id="262" name="Google Shape;262;p40"/>
          <p:cNvPicPr preferRelativeResize="0"/>
          <p:nvPr/>
        </p:nvPicPr>
        <p:blipFill>
          <a:blip r:embed="rId4">
            <a:alphaModFix/>
          </a:blip>
          <a:stretch>
            <a:fillRect/>
          </a:stretch>
        </p:blipFill>
        <p:spPr>
          <a:xfrm>
            <a:off x="4198427" y="1599325"/>
            <a:ext cx="747149" cy="747184"/>
          </a:xfrm>
          <a:prstGeom prst="rect">
            <a:avLst/>
          </a:prstGeom>
          <a:noFill/>
          <a:ln>
            <a:noFill/>
          </a:ln>
        </p:spPr>
      </p:pic>
      <p:pic>
        <p:nvPicPr>
          <p:cNvPr id="263" name="Google Shape;263;p40"/>
          <p:cNvPicPr preferRelativeResize="0"/>
          <p:nvPr/>
        </p:nvPicPr>
        <p:blipFill>
          <a:blip r:embed="rId5">
            <a:alphaModFix/>
          </a:blip>
          <a:stretch>
            <a:fillRect/>
          </a:stretch>
        </p:blipFill>
        <p:spPr>
          <a:xfrm>
            <a:off x="6545250" y="1655475"/>
            <a:ext cx="572701" cy="572701"/>
          </a:xfrm>
          <a:prstGeom prst="rect">
            <a:avLst/>
          </a:prstGeom>
          <a:noFill/>
          <a:ln>
            <a:noFill/>
          </a:ln>
        </p:spPr>
      </p:pic>
      <p:sp>
        <p:nvSpPr>
          <p:cNvPr id="264" name="Google Shape;264;p40"/>
          <p:cNvSpPr txBox="1"/>
          <p:nvPr/>
        </p:nvSpPr>
        <p:spPr>
          <a:xfrm>
            <a:off x="3407900" y="1027175"/>
            <a:ext cx="2642100" cy="62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Implement a feature in unfamiliar codebase</a:t>
            </a:r>
            <a:endParaRPr sz="1800">
              <a:solidFill>
                <a:schemeClr val="dk1"/>
              </a:solidFill>
            </a:endParaRPr>
          </a:p>
          <a:p>
            <a:pPr indent="0" lvl="0" marL="0" rtl="0" algn="l">
              <a:spcBef>
                <a:spcPts val="0"/>
              </a:spcBef>
              <a:spcAft>
                <a:spcPts val="0"/>
              </a:spcAft>
              <a:buNone/>
            </a:pPr>
            <a:r>
              <a:t/>
            </a:r>
            <a:endParaRPr sz="1800"/>
          </a:p>
        </p:txBody>
      </p:sp>
      <p:sp>
        <p:nvSpPr>
          <p:cNvPr id="265" name="Google Shape;265;p40"/>
          <p:cNvSpPr txBox="1"/>
          <p:nvPr/>
        </p:nvSpPr>
        <p:spPr>
          <a:xfrm>
            <a:off x="7624875" y="1020475"/>
            <a:ext cx="1139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Interview</a:t>
            </a:r>
            <a:endParaRPr sz="1800"/>
          </a:p>
        </p:txBody>
      </p:sp>
      <p:sp>
        <p:nvSpPr>
          <p:cNvPr id="266" name="Google Shape;266;p40"/>
          <p:cNvSpPr txBox="1"/>
          <p:nvPr/>
        </p:nvSpPr>
        <p:spPr>
          <a:xfrm>
            <a:off x="6337950" y="1103376"/>
            <a:ext cx="1139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50</a:t>
            </a:r>
            <a:r>
              <a:rPr lang="en" sz="1800"/>
              <a:t> min</a:t>
            </a:r>
            <a:endParaRPr sz="1800"/>
          </a:p>
        </p:txBody>
      </p:sp>
      <p:pic>
        <p:nvPicPr>
          <p:cNvPr id="267" name="Google Shape;267;p40"/>
          <p:cNvPicPr preferRelativeResize="0"/>
          <p:nvPr/>
        </p:nvPicPr>
        <p:blipFill>
          <a:blip r:embed="rId3">
            <a:alphaModFix/>
          </a:blip>
          <a:stretch>
            <a:fillRect/>
          </a:stretch>
        </p:blipFill>
        <p:spPr>
          <a:xfrm>
            <a:off x="725326" y="1459276"/>
            <a:ext cx="278300" cy="318051"/>
          </a:xfrm>
          <a:prstGeom prst="rect">
            <a:avLst/>
          </a:prstGeom>
          <a:noFill/>
          <a:ln>
            <a:noFill/>
          </a:ln>
        </p:spPr>
      </p:pic>
      <p:pic>
        <p:nvPicPr>
          <p:cNvPr id="268" name="Google Shape;268;p40"/>
          <p:cNvPicPr preferRelativeResize="0"/>
          <p:nvPr/>
        </p:nvPicPr>
        <p:blipFill>
          <a:blip r:embed="rId5">
            <a:alphaModFix/>
          </a:blip>
          <a:stretch>
            <a:fillRect/>
          </a:stretch>
        </p:blipFill>
        <p:spPr>
          <a:xfrm>
            <a:off x="6621450" y="3865275"/>
            <a:ext cx="572701" cy="572701"/>
          </a:xfrm>
          <a:prstGeom prst="rect">
            <a:avLst/>
          </a:prstGeom>
          <a:noFill/>
          <a:ln>
            <a:noFill/>
          </a:ln>
        </p:spPr>
      </p:pic>
      <p:sp>
        <p:nvSpPr>
          <p:cNvPr id="269" name="Google Shape;269;p40"/>
          <p:cNvSpPr txBox="1"/>
          <p:nvPr/>
        </p:nvSpPr>
        <p:spPr>
          <a:xfrm>
            <a:off x="1152475" y="3173025"/>
            <a:ext cx="24834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Find </a:t>
            </a:r>
            <a:r>
              <a:rPr lang="en" sz="1800"/>
              <a:t>Unique</a:t>
            </a:r>
            <a:r>
              <a:rPr lang="en" sz="1800"/>
              <a:t> Usages</a:t>
            </a:r>
            <a:endParaRPr sz="1800"/>
          </a:p>
        </p:txBody>
      </p:sp>
      <p:sp>
        <p:nvSpPr>
          <p:cNvPr id="270" name="Google Shape;270;p40"/>
          <p:cNvSpPr txBox="1"/>
          <p:nvPr/>
        </p:nvSpPr>
        <p:spPr>
          <a:xfrm>
            <a:off x="3833275" y="3086200"/>
            <a:ext cx="2483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Implement a feature in unfamiliar codebase</a:t>
            </a:r>
            <a:endParaRPr sz="1800"/>
          </a:p>
        </p:txBody>
      </p:sp>
      <p:sp>
        <p:nvSpPr>
          <p:cNvPr id="271" name="Google Shape;271;p40"/>
          <p:cNvSpPr txBox="1"/>
          <p:nvPr/>
        </p:nvSpPr>
        <p:spPr>
          <a:xfrm>
            <a:off x="7564425" y="3277925"/>
            <a:ext cx="1139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Interview</a:t>
            </a:r>
            <a:endParaRPr sz="1800"/>
          </a:p>
        </p:txBody>
      </p:sp>
      <p:sp>
        <p:nvSpPr>
          <p:cNvPr id="272" name="Google Shape;272;p40"/>
          <p:cNvSpPr txBox="1"/>
          <p:nvPr/>
        </p:nvSpPr>
        <p:spPr>
          <a:xfrm>
            <a:off x="6414150" y="3240024"/>
            <a:ext cx="9381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50</a:t>
            </a:r>
            <a:r>
              <a:rPr lang="en" sz="1800"/>
              <a:t> min</a:t>
            </a:r>
            <a:endParaRPr sz="1800"/>
          </a:p>
        </p:txBody>
      </p:sp>
      <p:pic>
        <p:nvPicPr>
          <p:cNvPr id="273" name="Google Shape;273;p40"/>
          <p:cNvPicPr preferRelativeResize="0"/>
          <p:nvPr/>
        </p:nvPicPr>
        <p:blipFill>
          <a:blip r:embed="rId6">
            <a:alphaModFix/>
          </a:blip>
          <a:stretch>
            <a:fillRect/>
          </a:stretch>
        </p:blipFill>
        <p:spPr>
          <a:xfrm>
            <a:off x="429768" y="3514563"/>
            <a:ext cx="274320" cy="320040"/>
          </a:xfrm>
          <a:prstGeom prst="rect">
            <a:avLst/>
          </a:prstGeom>
          <a:noFill/>
          <a:ln>
            <a:noFill/>
          </a:ln>
        </p:spPr>
      </p:pic>
      <p:pic>
        <p:nvPicPr>
          <p:cNvPr id="274" name="Google Shape;274;p40"/>
          <p:cNvPicPr preferRelativeResize="0"/>
          <p:nvPr/>
        </p:nvPicPr>
        <p:blipFill>
          <a:blip r:embed="rId6">
            <a:alphaModFix/>
          </a:blip>
          <a:stretch>
            <a:fillRect/>
          </a:stretch>
        </p:blipFill>
        <p:spPr>
          <a:xfrm>
            <a:off x="727313" y="3509288"/>
            <a:ext cx="274320" cy="320040"/>
          </a:xfrm>
          <a:prstGeom prst="rect">
            <a:avLst/>
          </a:prstGeom>
          <a:noFill/>
          <a:ln>
            <a:noFill/>
          </a:ln>
        </p:spPr>
      </p:pic>
      <p:pic>
        <p:nvPicPr>
          <p:cNvPr id="275" name="Google Shape;275;p40"/>
          <p:cNvPicPr preferRelativeResize="0"/>
          <p:nvPr/>
        </p:nvPicPr>
        <p:blipFill>
          <a:blip r:embed="rId6">
            <a:alphaModFix/>
          </a:blip>
          <a:stretch>
            <a:fillRect/>
          </a:stretch>
        </p:blipFill>
        <p:spPr>
          <a:xfrm>
            <a:off x="429768" y="3901313"/>
            <a:ext cx="274320" cy="320040"/>
          </a:xfrm>
          <a:prstGeom prst="rect">
            <a:avLst/>
          </a:prstGeom>
          <a:noFill/>
          <a:ln>
            <a:noFill/>
          </a:ln>
        </p:spPr>
      </p:pic>
      <p:pic>
        <p:nvPicPr>
          <p:cNvPr id="276" name="Google Shape;276;p40"/>
          <p:cNvPicPr preferRelativeResize="0"/>
          <p:nvPr/>
        </p:nvPicPr>
        <p:blipFill>
          <a:blip r:embed="rId6">
            <a:alphaModFix/>
          </a:blip>
          <a:stretch>
            <a:fillRect/>
          </a:stretch>
        </p:blipFill>
        <p:spPr>
          <a:xfrm>
            <a:off x="727313" y="3901313"/>
            <a:ext cx="274320" cy="320040"/>
          </a:xfrm>
          <a:prstGeom prst="rect">
            <a:avLst/>
          </a:prstGeom>
          <a:noFill/>
          <a:ln>
            <a:noFill/>
          </a:ln>
        </p:spPr>
      </p:pic>
      <p:pic>
        <p:nvPicPr>
          <p:cNvPr id="277" name="Google Shape;277;p40"/>
          <p:cNvPicPr preferRelativeResize="0"/>
          <p:nvPr/>
        </p:nvPicPr>
        <p:blipFill>
          <a:blip r:embed="rId6">
            <a:alphaModFix/>
          </a:blip>
          <a:stretch>
            <a:fillRect/>
          </a:stretch>
        </p:blipFill>
        <p:spPr>
          <a:xfrm>
            <a:off x="727313" y="4288536"/>
            <a:ext cx="274320" cy="320040"/>
          </a:xfrm>
          <a:prstGeom prst="rect">
            <a:avLst/>
          </a:prstGeom>
          <a:noFill/>
          <a:ln>
            <a:noFill/>
          </a:ln>
        </p:spPr>
      </p:pic>
      <p:pic>
        <p:nvPicPr>
          <p:cNvPr id="278" name="Google Shape;278;p40"/>
          <p:cNvPicPr preferRelativeResize="0"/>
          <p:nvPr/>
        </p:nvPicPr>
        <p:blipFill>
          <a:blip r:embed="rId6">
            <a:alphaModFix/>
          </a:blip>
          <a:stretch>
            <a:fillRect/>
          </a:stretch>
        </p:blipFill>
        <p:spPr>
          <a:xfrm>
            <a:off x="429768" y="4288536"/>
            <a:ext cx="274320" cy="320040"/>
          </a:xfrm>
          <a:prstGeom prst="rect">
            <a:avLst/>
          </a:prstGeom>
          <a:noFill/>
          <a:ln>
            <a:noFill/>
          </a:ln>
        </p:spPr>
      </p:pic>
      <p:pic>
        <p:nvPicPr>
          <p:cNvPr id="279" name="Google Shape;279;p40"/>
          <p:cNvPicPr preferRelativeResize="0"/>
          <p:nvPr/>
        </p:nvPicPr>
        <p:blipFill>
          <a:blip r:embed="rId4">
            <a:alphaModFix/>
          </a:blip>
          <a:stretch>
            <a:fillRect/>
          </a:stretch>
        </p:blipFill>
        <p:spPr>
          <a:xfrm>
            <a:off x="4997189" y="3704175"/>
            <a:ext cx="747149" cy="747184"/>
          </a:xfrm>
          <a:prstGeom prst="rect">
            <a:avLst/>
          </a:prstGeom>
          <a:noFill/>
          <a:ln>
            <a:noFill/>
          </a:ln>
        </p:spPr>
      </p:pic>
      <p:pic>
        <p:nvPicPr>
          <p:cNvPr id="280" name="Google Shape;280;p40"/>
          <p:cNvPicPr preferRelativeResize="0"/>
          <p:nvPr/>
        </p:nvPicPr>
        <p:blipFill>
          <a:blip r:embed="rId7">
            <a:alphaModFix/>
          </a:blip>
          <a:stretch>
            <a:fillRect/>
          </a:stretch>
        </p:blipFill>
        <p:spPr>
          <a:xfrm>
            <a:off x="1852725" y="1537775"/>
            <a:ext cx="1005000" cy="1005000"/>
          </a:xfrm>
          <a:prstGeom prst="rect">
            <a:avLst/>
          </a:prstGeom>
          <a:noFill/>
          <a:ln>
            <a:noFill/>
          </a:ln>
        </p:spPr>
      </p:pic>
      <p:pic>
        <p:nvPicPr>
          <p:cNvPr id="281" name="Google Shape;281;p40"/>
          <p:cNvPicPr preferRelativeResize="0"/>
          <p:nvPr/>
        </p:nvPicPr>
        <p:blipFill>
          <a:blip r:embed="rId8">
            <a:alphaModFix/>
          </a:blip>
          <a:stretch>
            <a:fillRect/>
          </a:stretch>
        </p:blipFill>
        <p:spPr>
          <a:xfrm>
            <a:off x="7699123" y="1587712"/>
            <a:ext cx="856500" cy="856500"/>
          </a:xfrm>
          <a:prstGeom prst="rect">
            <a:avLst/>
          </a:prstGeom>
          <a:noFill/>
          <a:ln>
            <a:noFill/>
          </a:ln>
        </p:spPr>
      </p:pic>
      <p:pic>
        <p:nvPicPr>
          <p:cNvPr id="282" name="Google Shape;282;p40"/>
          <p:cNvPicPr preferRelativeResize="0"/>
          <p:nvPr/>
        </p:nvPicPr>
        <p:blipFill>
          <a:blip r:embed="rId8">
            <a:alphaModFix/>
          </a:blip>
          <a:stretch>
            <a:fillRect/>
          </a:stretch>
        </p:blipFill>
        <p:spPr>
          <a:xfrm>
            <a:off x="7699123" y="3797512"/>
            <a:ext cx="856500" cy="856500"/>
          </a:xfrm>
          <a:prstGeom prst="rect">
            <a:avLst/>
          </a:prstGeom>
          <a:noFill/>
          <a:ln>
            <a:noFill/>
          </a:ln>
        </p:spPr>
      </p:pic>
      <p:pic>
        <p:nvPicPr>
          <p:cNvPr id="283" name="Google Shape;283;p40"/>
          <p:cNvPicPr preferRelativeResize="0"/>
          <p:nvPr/>
        </p:nvPicPr>
        <p:blipFill>
          <a:blip r:embed="rId7">
            <a:alphaModFix/>
          </a:blip>
          <a:stretch>
            <a:fillRect/>
          </a:stretch>
        </p:blipFill>
        <p:spPr>
          <a:xfrm>
            <a:off x="2919525" y="3595175"/>
            <a:ext cx="1005000" cy="1005000"/>
          </a:xfrm>
          <a:prstGeom prst="rect">
            <a:avLst/>
          </a:prstGeom>
          <a:noFill/>
          <a:ln>
            <a:noFill/>
          </a:ln>
        </p:spPr>
      </p:pic>
      <p:pic>
        <p:nvPicPr>
          <p:cNvPr id="284" name="Google Shape;284;p40"/>
          <p:cNvPicPr preferRelativeResize="0"/>
          <p:nvPr/>
        </p:nvPicPr>
        <p:blipFill>
          <a:blip r:embed="rId9">
            <a:alphaModFix/>
          </a:blip>
          <a:stretch>
            <a:fillRect/>
          </a:stretch>
        </p:blipFill>
        <p:spPr>
          <a:xfrm>
            <a:off x="1581900" y="3639300"/>
            <a:ext cx="856500" cy="856500"/>
          </a:xfrm>
          <a:prstGeom prst="rect">
            <a:avLst/>
          </a:prstGeom>
          <a:noFill/>
          <a:ln>
            <a:noFill/>
          </a:ln>
        </p:spPr>
      </p:pic>
      <p:sp>
        <p:nvSpPr>
          <p:cNvPr id="285" name="Google Shape;285;p40"/>
          <p:cNvSpPr txBox="1"/>
          <p:nvPr/>
        </p:nvSpPr>
        <p:spPr>
          <a:xfrm>
            <a:off x="356616" y="3107100"/>
            <a:ext cx="8425200" cy="1680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0"/>
          <p:cNvSpPr txBox="1"/>
          <p:nvPr/>
        </p:nvSpPr>
        <p:spPr>
          <a:xfrm>
            <a:off x="356616" y="1049700"/>
            <a:ext cx="8425200" cy="1680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0" name="Shape 290"/>
        <p:cNvGrpSpPr/>
        <p:nvPr/>
      </p:nvGrpSpPr>
      <p:grpSpPr>
        <a:xfrm>
          <a:off x="0" y="0"/>
          <a:ext cx="0" cy="0"/>
          <a:chOff x="0" y="0"/>
          <a:chExt cx="0" cy="0"/>
        </a:xfrm>
      </p:grpSpPr>
      <p:sp>
        <p:nvSpPr>
          <p:cNvPr id="291" name="Google Shape;291;p41"/>
          <p:cNvSpPr txBox="1"/>
          <p:nvPr>
            <p:ph type="title"/>
          </p:nvPr>
        </p:nvSpPr>
        <p:spPr>
          <a:xfrm>
            <a:off x="301752" y="256032"/>
            <a:ext cx="8520600" cy="4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Study 2: Key Results</a:t>
            </a:r>
            <a:endParaRPr b="1" sz="2400">
              <a:solidFill>
                <a:srgbClr val="000000"/>
              </a:solidFill>
            </a:endParaRPr>
          </a:p>
        </p:txBody>
      </p:sp>
      <p:sp>
        <p:nvSpPr>
          <p:cNvPr id="292" name="Google Shape;292;p41"/>
          <p:cNvSpPr txBox="1"/>
          <p:nvPr>
            <p:ph idx="1" type="body"/>
          </p:nvPr>
        </p:nvSpPr>
        <p:spPr>
          <a:xfrm>
            <a:off x="301752" y="914400"/>
            <a:ext cx="8583000" cy="11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Find Unique Usage group completed task in 21 minutes</a:t>
            </a:r>
            <a:endParaRPr>
              <a:solidFill>
                <a:srgbClr val="000000"/>
              </a:solidFill>
            </a:endParaRPr>
          </a:p>
          <a:p>
            <a:pPr indent="0" lvl="0" marL="0" rtl="0" algn="l">
              <a:spcBef>
                <a:spcPts val="1600"/>
              </a:spcBef>
              <a:spcAft>
                <a:spcPts val="1600"/>
              </a:spcAft>
              <a:buNone/>
            </a:pPr>
            <a:r>
              <a:rPr lang="en">
                <a:solidFill>
                  <a:srgbClr val="000000"/>
                </a:solidFill>
              </a:rPr>
              <a:t>Control group completed task in 33 minutes</a:t>
            </a:r>
            <a:endParaRPr>
              <a:solidFill>
                <a:srgbClr val="000000"/>
              </a:solidFill>
            </a:endParaRPr>
          </a:p>
        </p:txBody>
      </p:sp>
      <p:sp>
        <p:nvSpPr>
          <p:cNvPr id="293" name="Google Shape;293;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
        <p:nvSpPr>
          <p:cNvPr id="294" name="Google Shape;294;p41"/>
          <p:cNvSpPr txBox="1"/>
          <p:nvPr>
            <p:ph idx="1" type="body"/>
          </p:nvPr>
        </p:nvSpPr>
        <p:spPr>
          <a:xfrm>
            <a:off x="301752" y="1905000"/>
            <a:ext cx="8520600" cy="32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I</a:t>
            </a:r>
            <a:r>
              <a:rPr lang="en">
                <a:solidFill>
                  <a:srgbClr val="000000"/>
                </a:solidFill>
              </a:rPr>
              <a:t>nteracting with usages</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Read usages sequentially. B</a:t>
            </a:r>
            <a:r>
              <a:rPr lang="en" sz="1800">
                <a:solidFill>
                  <a:srgbClr val="000000"/>
                </a:solidFill>
              </a:rPr>
              <a:t>egan from the first result and proceeded further.</a:t>
            </a:r>
            <a:endParaRPr sz="1800">
              <a:solidFill>
                <a:srgbClr val="000000"/>
              </a:solidFill>
            </a:endParaRPr>
          </a:p>
          <a:p>
            <a:pPr indent="-342900" lvl="0" marL="457200" rtl="0" algn="l">
              <a:spcBef>
                <a:spcPts val="1600"/>
              </a:spcBef>
              <a:spcAft>
                <a:spcPts val="1600"/>
              </a:spcAft>
              <a:buClr>
                <a:srgbClr val="000000"/>
              </a:buClr>
              <a:buSzPts val="1800"/>
              <a:buChar char="❏"/>
            </a:pPr>
            <a:r>
              <a:rPr lang="en">
                <a:solidFill>
                  <a:srgbClr val="000000"/>
                </a:solidFill>
              </a:rPr>
              <a:t>Did not real all usages. S</a:t>
            </a:r>
            <a:r>
              <a:rPr lang="en" sz="1800">
                <a:solidFill>
                  <a:srgbClr val="000000"/>
                </a:solidFill>
              </a:rPr>
              <a:t>elected the best usage that might help them.</a:t>
            </a:r>
            <a:endParaRPr sz="1800">
              <a:solidFill>
                <a:srgbClr val="000000"/>
              </a:solidFill>
            </a:endParaRPr>
          </a:p>
        </p:txBody>
      </p:sp>
      <p:pic>
        <p:nvPicPr>
          <p:cNvPr id="295" name="Google Shape;295;p41"/>
          <p:cNvPicPr preferRelativeResize="0"/>
          <p:nvPr/>
        </p:nvPicPr>
        <p:blipFill>
          <a:blip r:embed="rId3">
            <a:alphaModFix/>
          </a:blip>
          <a:stretch>
            <a:fillRect/>
          </a:stretch>
        </p:blipFill>
        <p:spPr>
          <a:xfrm>
            <a:off x="7620000" y="914400"/>
            <a:ext cx="1182975" cy="1182975"/>
          </a:xfrm>
          <a:prstGeom prst="rect">
            <a:avLst/>
          </a:prstGeom>
          <a:noFill/>
          <a:ln>
            <a:noFill/>
          </a:ln>
        </p:spPr>
      </p:pic>
      <p:pic>
        <p:nvPicPr>
          <p:cNvPr id="296" name="Google Shape;296;p41"/>
          <p:cNvPicPr preferRelativeResize="0"/>
          <p:nvPr/>
        </p:nvPicPr>
        <p:blipFill>
          <a:blip r:embed="rId4">
            <a:alphaModFix/>
          </a:blip>
          <a:stretch>
            <a:fillRect/>
          </a:stretch>
        </p:blipFill>
        <p:spPr>
          <a:xfrm>
            <a:off x="7737800" y="3843400"/>
            <a:ext cx="1002925" cy="1002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9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295"/>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par>
                                <p:cTn fill="hold" nodeType="with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0" name="Shape 300"/>
        <p:cNvGrpSpPr/>
        <p:nvPr/>
      </p:nvGrpSpPr>
      <p:grpSpPr>
        <a:xfrm>
          <a:off x="0" y="0"/>
          <a:ext cx="0" cy="0"/>
          <a:chOff x="0" y="0"/>
          <a:chExt cx="0" cy="0"/>
        </a:xfrm>
      </p:grpSpPr>
      <p:sp>
        <p:nvSpPr>
          <p:cNvPr id="301" name="Google Shape;301;p42"/>
          <p:cNvSpPr txBox="1"/>
          <p:nvPr>
            <p:ph type="title"/>
          </p:nvPr>
        </p:nvSpPr>
        <p:spPr>
          <a:xfrm>
            <a:off x="301752" y="25603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Study 2: Key Results</a:t>
            </a:r>
            <a:endParaRPr b="1" sz="2400">
              <a:solidFill>
                <a:srgbClr val="000000"/>
              </a:solidFill>
            </a:endParaRPr>
          </a:p>
        </p:txBody>
      </p:sp>
      <p:sp>
        <p:nvSpPr>
          <p:cNvPr id="302" name="Google Shape;302;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
        <p:nvSpPr>
          <p:cNvPr id="303" name="Google Shape;303;p42"/>
          <p:cNvSpPr txBox="1"/>
          <p:nvPr>
            <p:ph idx="1" type="body"/>
          </p:nvPr>
        </p:nvSpPr>
        <p:spPr>
          <a:xfrm>
            <a:off x="301752" y="914400"/>
            <a:ext cx="5650800" cy="16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More successful participants</a:t>
            </a:r>
            <a:endParaRPr>
              <a:solidFill>
                <a:srgbClr val="000000"/>
              </a:solidFill>
            </a:endParaRPr>
          </a:p>
          <a:p>
            <a:pPr indent="-342900" lvl="1" marL="914400" rtl="0" algn="l">
              <a:spcBef>
                <a:spcPts val="1600"/>
              </a:spcBef>
              <a:spcAft>
                <a:spcPts val="0"/>
              </a:spcAft>
              <a:buClr>
                <a:srgbClr val="000000"/>
              </a:buClr>
              <a:buSzPts val="1800"/>
              <a:buChar char="❏"/>
            </a:pPr>
            <a:r>
              <a:rPr lang="en" sz="1800">
                <a:solidFill>
                  <a:srgbClr val="000000"/>
                </a:solidFill>
              </a:rPr>
              <a:t>Used Find Usages with the Find In Path tools </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Expanded and skimmed all usages. Selected the best usage that might help them</a:t>
            </a:r>
            <a:endParaRPr sz="1800">
              <a:solidFill>
                <a:srgbClr val="000000"/>
              </a:solidFill>
            </a:endParaRPr>
          </a:p>
        </p:txBody>
      </p:sp>
      <p:sp>
        <p:nvSpPr>
          <p:cNvPr id="304" name="Google Shape;304;p42"/>
          <p:cNvSpPr txBox="1"/>
          <p:nvPr>
            <p:ph idx="1" type="body"/>
          </p:nvPr>
        </p:nvSpPr>
        <p:spPr>
          <a:xfrm>
            <a:off x="301752" y="2952750"/>
            <a:ext cx="8773500" cy="19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Challenges in making recursive use of Find Usages</a:t>
            </a:r>
            <a:endParaRPr>
              <a:solidFill>
                <a:srgbClr val="000000"/>
              </a:solidFill>
            </a:endParaRPr>
          </a:p>
          <a:p>
            <a:pPr indent="-342900" lvl="1" marL="914400" rtl="0" algn="l">
              <a:spcBef>
                <a:spcPts val="1600"/>
              </a:spcBef>
              <a:spcAft>
                <a:spcPts val="0"/>
              </a:spcAft>
              <a:buClr>
                <a:srgbClr val="000000"/>
              </a:buClr>
              <a:buSzPts val="1800"/>
              <a:buChar char="❏"/>
            </a:pPr>
            <a:r>
              <a:rPr lang="en" sz="1800">
                <a:solidFill>
                  <a:srgbClr val="000000"/>
                </a:solidFill>
              </a:rPr>
              <a:t>Lost their place in the call graph and became disoriented</a:t>
            </a:r>
            <a:endParaRPr sz="1600">
              <a:solidFill>
                <a:srgbClr val="000000"/>
              </a:solidFill>
            </a:endParaRPr>
          </a:p>
          <a:p>
            <a:pPr indent="-330200" lvl="1" marL="914400" rtl="0" algn="l">
              <a:spcBef>
                <a:spcPts val="0"/>
              </a:spcBef>
              <a:spcAft>
                <a:spcPts val="0"/>
              </a:spcAft>
              <a:buClr>
                <a:srgbClr val="000000"/>
              </a:buClr>
              <a:buSzPts val="1600"/>
              <a:buChar char="❏"/>
            </a:pPr>
            <a:r>
              <a:rPr lang="en" sz="1800">
                <a:solidFill>
                  <a:srgbClr val="000000"/>
                </a:solidFill>
              </a:rPr>
              <a:t>Spent time remembering where they were when re-invoking the first command they began with</a:t>
            </a:r>
            <a:endParaRPr sz="1600">
              <a:solidFill>
                <a:srgbClr val="000000"/>
              </a:solidFill>
            </a:endParaRPr>
          </a:p>
        </p:txBody>
      </p:sp>
      <p:pic>
        <p:nvPicPr>
          <p:cNvPr id="305" name="Google Shape;305;p42"/>
          <p:cNvPicPr preferRelativeResize="0"/>
          <p:nvPr/>
        </p:nvPicPr>
        <p:blipFill>
          <a:blip r:embed="rId3">
            <a:alphaModFix/>
          </a:blip>
          <a:stretch>
            <a:fillRect/>
          </a:stretch>
        </p:blipFill>
        <p:spPr>
          <a:xfrm>
            <a:off x="5441536" y="914400"/>
            <a:ext cx="3618963" cy="277357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30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 presetSubtype="0">
                                  <p:stCondLst>
                                    <p:cond delay="0"/>
                                  </p:stCondLst>
                                  <p:childTnLst>
                                    <p:set>
                                      <p:cBhvr>
                                        <p:cTn dur="1" fill="hold">
                                          <p:stCondLst>
                                            <p:cond delay="0"/>
                                          </p:stCondLst>
                                        </p:cTn>
                                        <p:tgtEl>
                                          <p:spTgt spid="304"/>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
                                          </p:stCondLst>
                                        </p:cTn>
                                        <p:tgtEl>
                                          <p:spTgt spid="30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9" name="Shape 309"/>
        <p:cNvGrpSpPr/>
        <p:nvPr/>
      </p:nvGrpSpPr>
      <p:grpSpPr>
        <a:xfrm>
          <a:off x="0" y="0"/>
          <a:ext cx="0" cy="0"/>
          <a:chOff x="0" y="0"/>
          <a:chExt cx="0" cy="0"/>
        </a:xfrm>
      </p:grpSpPr>
      <p:sp>
        <p:nvSpPr>
          <p:cNvPr id="310" name="Google Shape;310;p43"/>
          <p:cNvSpPr txBox="1"/>
          <p:nvPr>
            <p:ph type="title"/>
          </p:nvPr>
        </p:nvSpPr>
        <p:spPr>
          <a:xfrm>
            <a:off x="301752" y="25603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Discussion and Future Work</a:t>
            </a:r>
            <a:endParaRPr b="1" sz="2400">
              <a:solidFill>
                <a:srgbClr val="000000"/>
              </a:solidFill>
            </a:endParaRPr>
          </a:p>
          <a:p>
            <a:pPr indent="0" lvl="0" marL="0" rtl="0" algn="l">
              <a:spcBef>
                <a:spcPts val="0"/>
              </a:spcBef>
              <a:spcAft>
                <a:spcPts val="0"/>
              </a:spcAft>
              <a:buNone/>
            </a:pPr>
            <a:r>
              <a:t/>
            </a:r>
            <a:endParaRPr sz="2400">
              <a:solidFill>
                <a:srgbClr val="000000"/>
              </a:solidFill>
            </a:endParaRPr>
          </a:p>
        </p:txBody>
      </p:sp>
      <p:sp>
        <p:nvSpPr>
          <p:cNvPr id="311" name="Google Shape;311;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2" name="Google Shape;312;p43"/>
          <p:cNvSpPr txBox="1"/>
          <p:nvPr>
            <p:ph idx="1" type="body"/>
          </p:nvPr>
        </p:nvSpPr>
        <p:spPr>
          <a:xfrm>
            <a:off x="301752" y="914400"/>
            <a:ext cx="4127700" cy="86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Offering</a:t>
            </a:r>
            <a:r>
              <a:rPr lang="en">
                <a:solidFill>
                  <a:srgbClr val="000000"/>
                </a:solidFill>
              </a:rPr>
              <a:t> additional evidence for the value of call graph navigation tools</a:t>
            </a:r>
            <a:endParaRPr>
              <a:solidFill>
                <a:srgbClr val="000000"/>
              </a:solidFill>
            </a:endParaRPr>
          </a:p>
        </p:txBody>
      </p:sp>
      <p:pic>
        <p:nvPicPr>
          <p:cNvPr id="313" name="Google Shape;313;p43"/>
          <p:cNvPicPr preferRelativeResize="0"/>
          <p:nvPr/>
        </p:nvPicPr>
        <p:blipFill>
          <a:blip r:embed="rId3">
            <a:alphaModFix/>
          </a:blip>
          <a:stretch>
            <a:fillRect/>
          </a:stretch>
        </p:blipFill>
        <p:spPr>
          <a:xfrm>
            <a:off x="1204900" y="1801602"/>
            <a:ext cx="1776225" cy="1776200"/>
          </a:xfrm>
          <a:prstGeom prst="rect">
            <a:avLst/>
          </a:prstGeom>
          <a:noFill/>
          <a:ln>
            <a:noFill/>
          </a:ln>
        </p:spPr>
      </p:pic>
      <p:pic>
        <p:nvPicPr>
          <p:cNvPr id="314" name="Google Shape;314;p43"/>
          <p:cNvPicPr preferRelativeResize="0"/>
          <p:nvPr/>
        </p:nvPicPr>
        <p:blipFill>
          <a:blip r:embed="rId4">
            <a:alphaModFix/>
          </a:blip>
          <a:stretch>
            <a:fillRect/>
          </a:stretch>
        </p:blipFill>
        <p:spPr>
          <a:xfrm>
            <a:off x="4583675" y="1853725"/>
            <a:ext cx="4270676" cy="2226438"/>
          </a:xfrm>
          <a:prstGeom prst="rect">
            <a:avLst/>
          </a:prstGeom>
          <a:noFill/>
          <a:ln>
            <a:noFill/>
          </a:ln>
        </p:spPr>
      </p:pic>
      <p:sp>
        <p:nvSpPr>
          <p:cNvPr id="315" name="Google Shape;315;p43"/>
          <p:cNvSpPr txBox="1"/>
          <p:nvPr/>
        </p:nvSpPr>
        <p:spPr>
          <a:xfrm>
            <a:off x="4500300" y="914975"/>
            <a:ext cx="4444500" cy="8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a:t>
            </a:r>
            <a:r>
              <a:rPr lang="en" sz="1800"/>
              <a:t>ow would developers' behavior change if the IDE did not highlight this first usage?</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
                                        <p:tgtEl>
                                          <p:spTgt spid="3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9" name="Shape 319"/>
        <p:cNvGrpSpPr/>
        <p:nvPr/>
      </p:nvGrpSpPr>
      <p:grpSpPr>
        <a:xfrm>
          <a:off x="0" y="0"/>
          <a:ext cx="0" cy="0"/>
          <a:chOff x="0" y="0"/>
          <a:chExt cx="0" cy="0"/>
        </a:xfrm>
      </p:grpSpPr>
      <p:sp>
        <p:nvSpPr>
          <p:cNvPr id="320" name="Google Shape;320;p44"/>
          <p:cNvSpPr txBox="1"/>
          <p:nvPr>
            <p:ph type="title"/>
          </p:nvPr>
        </p:nvSpPr>
        <p:spPr>
          <a:xfrm>
            <a:off x="301752" y="25603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Discussion and Future Work</a:t>
            </a:r>
            <a:endParaRPr b="1" sz="2400">
              <a:solidFill>
                <a:srgbClr val="000000"/>
              </a:solidFill>
            </a:endParaRPr>
          </a:p>
          <a:p>
            <a:pPr indent="0" lvl="0" marL="0" rtl="0" algn="l">
              <a:spcBef>
                <a:spcPts val="0"/>
              </a:spcBef>
              <a:spcAft>
                <a:spcPts val="0"/>
              </a:spcAft>
              <a:buNone/>
            </a:pPr>
            <a:r>
              <a:t/>
            </a:r>
            <a:endParaRPr sz="2400">
              <a:solidFill>
                <a:srgbClr val="000000"/>
              </a:solidFill>
            </a:endParaRPr>
          </a:p>
        </p:txBody>
      </p:sp>
      <p:sp>
        <p:nvSpPr>
          <p:cNvPr id="321" name="Google Shape;321;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2" name="Google Shape;322;p44"/>
          <p:cNvPicPr preferRelativeResize="0"/>
          <p:nvPr/>
        </p:nvPicPr>
        <p:blipFill>
          <a:blip r:embed="rId3">
            <a:alphaModFix/>
          </a:blip>
          <a:stretch>
            <a:fillRect/>
          </a:stretch>
        </p:blipFill>
        <p:spPr>
          <a:xfrm>
            <a:off x="1378500" y="1967350"/>
            <a:ext cx="1546025" cy="1546025"/>
          </a:xfrm>
          <a:prstGeom prst="rect">
            <a:avLst/>
          </a:prstGeom>
          <a:noFill/>
          <a:ln>
            <a:noFill/>
          </a:ln>
        </p:spPr>
      </p:pic>
      <p:pic>
        <p:nvPicPr>
          <p:cNvPr id="323" name="Google Shape;323;p44"/>
          <p:cNvPicPr preferRelativeResize="0"/>
          <p:nvPr/>
        </p:nvPicPr>
        <p:blipFill>
          <a:blip r:embed="rId4">
            <a:alphaModFix/>
          </a:blip>
          <a:stretch>
            <a:fillRect/>
          </a:stretch>
        </p:blipFill>
        <p:spPr>
          <a:xfrm>
            <a:off x="4728300" y="2021075"/>
            <a:ext cx="3970799" cy="2656000"/>
          </a:xfrm>
          <a:prstGeom prst="rect">
            <a:avLst/>
          </a:prstGeom>
          <a:noFill/>
          <a:ln>
            <a:noFill/>
          </a:ln>
        </p:spPr>
      </p:pic>
      <p:sp>
        <p:nvSpPr>
          <p:cNvPr id="324" name="Google Shape;324;p44"/>
          <p:cNvSpPr txBox="1"/>
          <p:nvPr/>
        </p:nvSpPr>
        <p:spPr>
          <a:xfrm>
            <a:off x="301752" y="914400"/>
            <a:ext cx="4091700" cy="6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a:t>
            </a:r>
            <a:r>
              <a:rPr lang="en" sz="1800"/>
              <a:t>ystematically investigate the impact of  the  number  of  clusters  chosen</a:t>
            </a:r>
            <a:endParaRPr sz="1800"/>
          </a:p>
        </p:txBody>
      </p:sp>
      <p:sp>
        <p:nvSpPr>
          <p:cNvPr id="325" name="Google Shape;325;p44"/>
          <p:cNvSpPr txBox="1"/>
          <p:nvPr/>
        </p:nvSpPr>
        <p:spPr>
          <a:xfrm>
            <a:off x="4608000" y="914975"/>
            <a:ext cx="4413000" cy="116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There are a wide range of clustering techniques that might be used to cluster usage sites. For example, hierarchical clustering</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5"/>
          <p:cNvSpPr txBox="1"/>
          <p:nvPr>
            <p:ph type="title"/>
          </p:nvPr>
        </p:nvSpPr>
        <p:spPr>
          <a:xfrm>
            <a:off x="301752" y="25603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Acknowledgement</a:t>
            </a:r>
            <a:endParaRPr b="1" sz="2400"/>
          </a:p>
        </p:txBody>
      </p:sp>
      <p:sp>
        <p:nvSpPr>
          <p:cNvPr id="331" name="Google Shape;331;p45"/>
          <p:cNvSpPr txBox="1"/>
          <p:nvPr>
            <p:ph idx="1" type="body"/>
          </p:nvPr>
        </p:nvSpPr>
        <p:spPr>
          <a:xfrm>
            <a:off x="274325" y="1143000"/>
            <a:ext cx="8595300" cy="36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rPr lang="en">
                <a:solidFill>
                  <a:srgbClr val="000000"/>
                </a:solidFill>
              </a:rPr>
              <a:t>This work was supported in part by the National Science Foundation under grants CCF-1414197 and CCF-1845508.</a:t>
            </a:r>
            <a:endParaRPr>
              <a:solidFill>
                <a:srgbClr val="000000"/>
              </a:solidFill>
            </a:endParaRPr>
          </a:p>
        </p:txBody>
      </p:sp>
      <p:sp>
        <p:nvSpPr>
          <p:cNvPr id="332" name="Google Shape;332;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3" name="Google Shape;333;p45"/>
          <p:cNvSpPr txBox="1"/>
          <p:nvPr/>
        </p:nvSpPr>
        <p:spPr>
          <a:xfrm>
            <a:off x="3959375" y="1371600"/>
            <a:ext cx="1250700" cy="29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dk1"/>
                </a:solidFill>
              </a:rPr>
              <a:t>Jon Bell</a:t>
            </a:r>
            <a:endParaRPr b="1" sz="1800">
              <a:solidFill>
                <a:schemeClr val="dk1"/>
              </a:solidFill>
            </a:endParaRPr>
          </a:p>
          <a:p>
            <a:pPr indent="0" lvl="0" marL="0" rtl="0" algn="l">
              <a:spcBef>
                <a:spcPts val="0"/>
              </a:spcBef>
              <a:spcAft>
                <a:spcPts val="0"/>
              </a:spcAft>
              <a:buNone/>
            </a:pPr>
            <a:r>
              <a:t/>
            </a:r>
            <a:endParaRPr b="1" sz="1800"/>
          </a:p>
        </p:txBody>
      </p:sp>
      <p:pic>
        <p:nvPicPr>
          <p:cNvPr id="334" name="Google Shape;334;p45"/>
          <p:cNvPicPr preferRelativeResize="0"/>
          <p:nvPr/>
        </p:nvPicPr>
        <p:blipFill>
          <a:blip r:embed="rId3">
            <a:alphaModFix/>
          </a:blip>
          <a:stretch>
            <a:fillRect/>
          </a:stretch>
        </p:blipFill>
        <p:spPr>
          <a:xfrm>
            <a:off x="3657600" y="1809750"/>
            <a:ext cx="1709928" cy="170992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6"/>
          <p:cNvSpPr txBox="1"/>
          <p:nvPr>
            <p:ph type="ctrTitle"/>
          </p:nvPr>
        </p:nvSpPr>
        <p:spPr>
          <a:xfrm>
            <a:off x="661050" y="542100"/>
            <a:ext cx="7821900" cy="4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t>Questions</a:t>
            </a:r>
            <a:endParaRPr sz="2600"/>
          </a:p>
        </p:txBody>
      </p:sp>
      <p:sp>
        <p:nvSpPr>
          <p:cNvPr id="340" name="Google Shape;340;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
        <p:nvSpPr>
          <p:cNvPr id="128" name="Google Shape;128;p29"/>
          <p:cNvSpPr txBox="1"/>
          <p:nvPr>
            <p:ph type="title"/>
          </p:nvPr>
        </p:nvSpPr>
        <p:spPr>
          <a:xfrm>
            <a:off x="2300425" y="279500"/>
            <a:ext cx="6567300" cy="4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How should I call “</a:t>
            </a:r>
            <a:r>
              <a:rPr i="1" lang="en" sz="2400">
                <a:solidFill>
                  <a:srgbClr val="000000"/>
                </a:solidFill>
              </a:rPr>
              <a:t>initialCapacity</a:t>
            </a:r>
            <a:r>
              <a:rPr b="1" lang="en" sz="2400">
                <a:solidFill>
                  <a:srgbClr val="000000"/>
                </a:solidFill>
              </a:rPr>
              <a:t>” method? </a:t>
            </a:r>
            <a:endParaRPr b="1" sz="2400">
              <a:solidFill>
                <a:srgbClr val="000000"/>
              </a:solidFill>
            </a:endParaRPr>
          </a:p>
        </p:txBody>
      </p:sp>
      <p:pic>
        <p:nvPicPr>
          <p:cNvPr id="129" name="Google Shape;129;p29" title="Documentation"/>
          <p:cNvPicPr preferRelativeResize="0"/>
          <p:nvPr/>
        </p:nvPicPr>
        <p:blipFill>
          <a:blip r:embed="rId3">
            <a:alphaModFix/>
          </a:blip>
          <a:stretch>
            <a:fillRect/>
          </a:stretch>
        </p:blipFill>
        <p:spPr>
          <a:xfrm>
            <a:off x="1663775" y="2414725"/>
            <a:ext cx="2302350" cy="2302350"/>
          </a:xfrm>
          <a:prstGeom prst="rect">
            <a:avLst/>
          </a:prstGeom>
          <a:noFill/>
          <a:ln>
            <a:noFill/>
          </a:ln>
        </p:spPr>
      </p:pic>
      <p:pic>
        <p:nvPicPr>
          <p:cNvPr id="130" name="Google Shape;130;p29"/>
          <p:cNvPicPr preferRelativeResize="0"/>
          <p:nvPr/>
        </p:nvPicPr>
        <p:blipFill>
          <a:blip r:embed="rId4">
            <a:alphaModFix/>
          </a:blip>
          <a:stretch>
            <a:fillRect/>
          </a:stretch>
        </p:blipFill>
        <p:spPr>
          <a:xfrm>
            <a:off x="304800" y="304800"/>
            <a:ext cx="1783625" cy="1783625"/>
          </a:xfrm>
          <a:prstGeom prst="rect">
            <a:avLst/>
          </a:prstGeom>
          <a:noFill/>
          <a:ln>
            <a:noFill/>
          </a:ln>
        </p:spPr>
      </p:pic>
      <p:sp>
        <p:nvSpPr>
          <p:cNvPr id="131" name="Google Shape;131;p29"/>
          <p:cNvSpPr txBox="1"/>
          <p:nvPr/>
        </p:nvSpPr>
        <p:spPr>
          <a:xfrm>
            <a:off x="1832725" y="2093976"/>
            <a:ext cx="19026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Documentation</a:t>
            </a:r>
            <a:endParaRPr sz="1800"/>
          </a:p>
        </p:txBody>
      </p:sp>
      <p:pic>
        <p:nvPicPr>
          <p:cNvPr id="132" name="Google Shape;132;p29"/>
          <p:cNvPicPr preferRelativeResize="0"/>
          <p:nvPr/>
        </p:nvPicPr>
        <p:blipFill>
          <a:blip r:embed="rId5">
            <a:alphaModFix/>
          </a:blip>
          <a:stretch>
            <a:fillRect/>
          </a:stretch>
        </p:blipFill>
        <p:spPr>
          <a:xfrm>
            <a:off x="6034575" y="2606350"/>
            <a:ext cx="2056875" cy="2056875"/>
          </a:xfrm>
          <a:prstGeom prst="rect">
            <a:avLst/>
          </a:prstGeom>
          <a:noFill/>
          <a:ln>
            <a:noFill/>
          </a:ln>
        </p:spPr>
      </p:pic>
      <p:pic>
        <p:nvPicPr>
          <p:cNvPr id="133" name="Google Shape;133;p29"/>
          <p:cNvPicPr preferRelativeResize="0"/>
          <p:nvPr/>
        </p:nvPicPr>
        <p:blipFill>
          <a:blip r:embed="rId6">
            <a:alphaModFix/>
          </a:blip>
          <a:stretch>
            <a:fillRect/>
          </a:stretch>
        </p:blipFill>
        <p:spPr>
          <a:xfrm>
            <a:off x="7166738" y="2606350"/>
            <a:ext cx="1410325" cy="1410325"/>
          </a:xfrm>
          <a:prstGeom prst="rect">
            <a:avLst/>
          </a:prstGeom>
          <a:noFill/>
          <a:ln>
            <a:noFill/>
          </a:ln>
        </p:spPr>
      </p:pic>
      <p:pic>
        <p:nvPicPr>
          <p:cNvPr id="134" name="Google Shape;134;p29"/>
          <p:cNvPicPr preferRelativeResize="0"/>
          <p:nvPr/>
        </p:nvPicPr>
        <p:blipFill>
          <a:blip r:embed="rId7">
            <a:alphaModFix/>
          </a:blip>
          <a:stretch>
            <a:fillRect/>
          </a:stretch>
        </p:blipFill>
        <p:spPr>
          <a:xfrm>
            <a:off x="1946900" y="2943725"/>
            <a:ext cx="1783625" cy="1783625"/>
          </a:xfrm>
          <a:prstGeom prst="rect">
            <a:avLst/>
          </a:prstGeom>
          <a:noFill/>
          <a:ln>
            <a:noFill/>
          </a:ln>
        </p:spPr>
      </p:pic>
      <p:sp>
        <p:nvSpPr>
          <p:cNvPr id="135" name="Google Shape;135;p29"/>
          <p:cNvSpPr txBox="1"/>
          <p:nvPr/>
        </p:nvSpPr>
        <p:spPr>
          <a:xfrm>
            <a:off x="4791456" y="2096450"/>
            <a:ext cx="4017900" cy="47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Search / Read </a:t>
            </a:r>
            <a:r>
              <a:rPr b="1" lang="en" sz="1800"/>
              <a:t>usages</a:t>
            </a:r>
            <a:r>
              <a:rPr lang="en" sz="1800"/>
              <a:t> of this method</a:t>
            </a:r>
            <a:endParaRPr sz="1800"/>
          </a:p>
        </p:txBody>
      </p:sp>
      <p:sp>
        <p:nvSpPr>
          <p:cNvPr id="136" name="Google Shape;136;p29"/>
          <p:cNvSpPr txBox="1"/>
          <p:nvPr/>
        </p:nvSpPr>
        <p:spPr>
          <a:xfrm>
            <a:off x="457200" y="2020250"/>
            <a:ext cx="759600" cy="2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Bob</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
                                        <p:tgtEl>
                                          <p:spTgt spid="1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3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2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31"/>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
                                        <p:tgtEl>
                                          <p:spTgt spid="132"/>
                                        </p:tgtEl>
                                      </p:cBhvr>
                                    </p:animEffect>
                                  </p:childTnLst>
                                </p:cTn>
                              </p:par>
                              <p:par>
                                <p:cTn fill="hold" nodeType="with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par>
                                <p:cTn fill="hold" nodeType="with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4" name="Shape 344"/>
        <p:cNvGrpSpPr/>
        <p:nvPr/>
      </p:nvGrpSpPr>
      <p:grpSpPr>
        <a:xfrm>
          <a:off x="0" y="0"/>
          <a:ext cx="0" cy="0"/>
          <a:chOff x="0" y="0"/>
          <a:chExt cx="0" cy="0"/>
        </a:xfrm>
      </p:grpSpPr>
      <p:sp>
        <p:nvSpPr>
          <p:cNvPr id="345" name="Google Shape;345;p47"/>
          <p:cNvSpPr txBox="1"/>
          <p:nvPr>
            <p:ph type="ctrTitle"/>
          </p:nvPr>
        </p:nvSpPr>
        <p:spPr>
          <a:xfrm>
            <a:off x="777825" y="936050"/>
            <a:ext cx="7518300" cy="14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600">
                <a:solidFill>
                  <a:srgbClr val="000000"/>
                </a:solidFill>
              </a:rPr>
              <a:t>Find Unique Usages</a:t>
            </a:r>
            <a:br>
              <a:rPr b="1" lang="en">
                <a:solidFill>
                  <a:srgbClr val="000000"/>
                </a:solidFill>
              </a:rPr>
            </a:br>
            <a:r>
              <a:rPr lang="en" sz="2600">
                <a:solidFill>
                  <a:srgbClr val="000000"/>
                </a:solidFill>
              </a:rPr>
              <a:t>Helping Developers Understand Common Usages</a:t>
            </a:r>
            <a:endParaRPr b="1" sz="4500">
              <a:solidFill>
                <a:srgbClr val="000000"/>
              </a:solidFill>
            </a:endParaRPr>
          </a:p>
        </p:txBody>
      </p:sp>
      <p:sp>
        <p:nvSpPr>
          <p:cNvPr id="346" name="Google Shape;346;p47"/>
          <p:cNvSpPr txBox="1"/>
          <p:nvPr>
            <p:ph idx="1" type="subTitle"/>
          </p:nvPr>
        </p:nvSpPr>
        <p:spPr>
          <a:xfrm>
            <a:off x="274325" y="3002850"/>
            <a:ext cx="6068400" cy="4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Emad Aghayi           Aaron Massey     Thomas LaToza</a:t>
            </a:r>
            <a:endParaRPr sz="1800">
              <a:solidFill>
                <a:srgbClr val="000000"/>
              </a:solidFill>
            </a:endParaRPr>
          </a:p>
        </p:txBody>
      </p:sp>
      <p:pic>
        <p:nvPicPr>
          <p:cNvPr id="347" name="Google Shape;347;p47"/>
          <p:cNvPicPr preferRelativeResize="0"/>
          <p:nvPr/>
        </p:nvPicPr>
        <p:blipFill>
          <a:blip r:embed="rId3">
            <a:alphaModFix/>
          </a:blip>
          <a:stretch>
            <a:fillRect/>
          </a:stretch>
        </p:blipFill>
        <p:spPr>
          <a:xfrm>
            <a:off x="6342750" y="4679475"/>
            <a:ext cx="2698580" cy="317300"/>
          </a:xfrm>
          <a:prstGeom prst="rect">
            <a:avLst/>
          </a:prstGeom>
          <a:noFill/>
          <a:ln>
            <a:noFill/>
          </a:ln>
        </p:spPr>
      </p:pic>
      <p:pic>
        <p:nvPicPr>
          <p:cNvPr id="348" name="Google Shape;348;p47"/>
          <p:cNvPicPr preferRelativeResize="0"/>
          <p:nvPr/>
        </p:nvPicPr>
        <p:blipFill rotWithShape="1">
          <a:blip r:embed="rId4">
            <a:alphaModFix/>
          </a:blip>
          <a:srcRect b="25638" l="0" r="0" t="19542"/>
          <a:stretch/>
        </p:blipFill>
        <p:spPr>
          <a:xfrm>
            <a:off x="312200" y="3486160"/>
            <a:ext cx="1371600" cy="1371599"/>
          </a:xfrm>
          <a:prstGeom prst="rect">
            <a:avLst/>
          </a:prstGeom>
          <a:noFill/>
          <a:ln>
            <a:noFill/>
          </a:ln>
        </p:spPr>
      </p:pic>
      <p:pic>
        <p:nvPicPr>
          <p:cNvPr id="349" name="Google Shape;349;p47"/>
          <p:cNvPicPr preferRelativeResize="0"/>
          <p:nvPr/>
        </p:nvPicPr>
        <p:blipFill rotWithShape="1">
          <a:blip r:embed="rId5">
            <a:alphaModFix/>
          </a:blip>
          <a:srcRect b="2534" l="0" r="0" t="2534"/>
          <a:stretch/>
        </p:blipFill>
        <p:spPr>
          <a:xfrm>
            <a:off x="4301250" y="3421125"/>
            <a:ext cx="1371600" cy="1389900"/>
          </a:xfrm>
          <a:prstGeom prst="rect">
            <a:avLst/>
          </a:prstGeom>
          <a:noFill/>
          <a:ln>
            <a:noFill/>
          </a:ln>
        </p:spPr>
      </p:pic>
      <p:pic>
        <p:nvPicPr>
          <p:cNvPr id="350" name="Google Shape;350;p47"/>
          <p:cNvPicPr preferRelativeResize="0"/>
          <p:nvPr/>
        </p:nvPicPr>
        <p:blipFill>
          <a:blip r:embed="rId6">
            <a:alphaModFix/>
          </a:blip>
          <a:stretch>
            <a:fillRect/>
          </a:stretch>
        </p:blipFill>
        <p:spPr>
          <a:xfrm>
            <a:off x="2338875" y="3409938"/>
            <a:ext cx="1371599" cy="1371601"/>
          </a:xfrm>
          <a:prstGeom prst="rect">
            <a:avLst/>
          </a:prstGeom>
          <a:noFill/>
          <a:ln>
            <a:noFill/>
          </a:ln>
        </p:spPr>
      </p:pic>
      <p:pic>
        <p:nvPicPr>
          <p:cNvPr id="351" name="Google Shape;351;p47"/>
          <p:cNvPicPr preferRelativeResize="0"/>
          <p:nvPr/>
        </p:nvPicPr>
        <p:blipFill>
          <a:blip r:embed="rId7">
            <a:alphaModFix/>
          </a:blip>
          <a:stretch>
            <a:fillRect/>
          </a:stretch>
        </p:blipFill>
        <p:spPr>
          <a:xfrm>
            <a:off x="0" y="0"/>
            <a:ext cx="914400" cy="914400"/>
          </a:xfrm>
          <a:prstGeom prst="rect">
            <a:avLst/>
          </a:prstGeom>
          <a:noFill/>
          <a:ln>
            <a:noFill/>
          </a:ln>
        </p:spPr>
      </p:pic>
      <p:sp>
        <p:nvSpPr>
          <p:cNvPr id="352" name="Google Shape;352;p47"/>
          <p:cNvSpPr txBox="1"/>
          <p:nvPr/>
        </p:nvSpPr>
        <p:spPr>
          <a:xfrm>
            <a:off x="6116375" y="4423875"/>
            <a:ext cx="2881800" cy="3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Department of Computer Science </a:t>
            </a:r>
            <a:endParaRPr sz="1300"/>
          </a:p>
          <a:p>
            <a:pPr indent="0" lvl="0" marL="0" rtl="0" algn="ctr">
              <a:spcBef>
                <a:spcPts val="0"/>
              </a:spcBef>
              <a:spcAft>
                <a:spcPts val="0"/>
              </a:spcAft>
              <a:buNone/>
            </a:pPr>
            <a:r>
              <a:t/>
            </a:r>
            <a:endParaRPr sz="1500"/>
          </a:p>
        </p:txBody>
      </p:sp>
      <p:pic>
        <p:nvPicPr>
          <p:cNvPr id="353" name="Google Shape;353;p47"/>
          <p:cNvPicPr preferRelativeResize="0"/>
          <p:nvPr/>
        </p:nvPicPr>
        <p:blipFill>
          <a:blip r:embed="rId8">
            <a:alphaModFix/>
          </a:blip>
          <a:stretch>
            <a:fillRect/>
          </a:stretch>
        </p:blipFill>
        <p:spPr>
          <a:xfrm>
            <a:off x="7164325" y="3704275"/>
            <a:ext cx="1287400" cy="826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7" name="Shape 357"/>
        <p:cNvGrpSpPr/>
        <p:nvPr/>
      </p:nvGrpSpPr>
      <p:grpSpPr>
        <a:xfrm>
          <a:off x="0" y="0"/>
          <a:ext cx="0" cy="0"/>
          <a:chOff x="0" y="0"/>
          <a:chExt cx="0" cy="0"/>
        </a:xfrm>
      </p:grpSpPr>
      <p:sp>
        <p:nvSpPr>
          <p:cNvPr id="358" name="Google Shape;358;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Exploratory Study, Find Usages, and its results</a:t>
            </a:r>
            <a:endParaRPr/>
          </a:p>
        </p:txBody>
      </p:sp>
      <p:sp>
        <p:nvSpPr>
          <p:cNvPr id="359" name="Google Shape;359;p48"/>
          <p:cNvSpPr txBox="1"/>
          <p:nvPr>
            <p:ph idx="1" type="body"/>
          </p:nvPr>
        </p:nvSpPr>
        <p:spPr>
          <a:xfrm>
            <a:off x="311700" y="1152475"/>
            <a:ext cx="4448400" cy="3574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found participants had difficulty </a:t>
            </a:r>
            <a:br>
              <a:rPr lang="en"/>
            </a:br>
            <a:r>
              <a:rPr lang="en"/>
              <a:t>parsing through the many results</a:t>
            </a:r>
            <a:br>
              <a:rPr lang="en"/>
            </a:br>
            <a:endParaRPr/>
          </a:p>
          <a:p>
            <a:pPr indent="-342900" lvl="0" marL="457200" rtl="0" algn="l">
              <a:spcBef>
                <a:spcPts val="0"/>
              </a:spcBef>
              <a:spcAft>
                <a:spcPts val="0"/>
              </a:spcAft>
              <a:buSzPts val="1800"/>
              <a:buChar char="●"/>
            </a:pPr>
            <a:r>
              <a:rPr lang="en"/>
              <a:t>Users would typically select only</a:t>
            </a:r>
            <a:br>
              <a:rPr lang="en"/>
            </a:br>
            <a:r>
              <a:rPr lang="en"/>
              <a:t> one or two results and focus on those</a:t>
            </a:r>
            <a:br>
              <a:rPr lang="en"/>
            </a:br>
            <a:endParaRPr/>
          </a:p>
          <a:p>
            <a:pPr indent="-342900" lvl="0" marL="457200" rtl="0" algn="l">
              <a:spcBef>
                <a:spcPts val="0"/>
              </a:spcBef>
              <a:spcAft>
                <a:spcPts val="0"/>
              </a:spcAft>
              <a:buSzPts val="1800"/>
              <a:buChar char="●"/>
            </a:pPr>
            <a:r>
              <a:rPr lang="en"/>
              <a:t>A valuable example would frequently not be the first or second result.</a:t>
            </a:r>
            <a:endParaRPr/>
          </a:p>
          <a:p>
            <a:pPr indent="0" lvl="0" marL="0" rtl="0" algn="l">
              <a:spcBef>
                <a:spcPts val="1600"/>
              </a:spcBef>
              <a:spcAft>
                <a:spcPts val="1600"/>
              </a:spcAft>
              <a:buNone/>
            </a:pPr>
            <a:r>
              <a:t/>
            </a:r>
            <a:endParaRPr/>
          </a:p>
        </p:txBody>
      </p:sp>
      <p:pic>
        <p:nvPicPr>
          <p:cNvPr id="360" name="Google Shape;360;p48"/>
          <p:cNvPicPr preferRelativeResize="0"/>
          <p:nvPr/>
        </p:nvPicPr>
        <p:blipFill>
          <a:blip r:embed="rId3">
            <a:alphaModFix/>
          </a:blip>
          <a:stretch>
            <a:fillRect/>
          </a:stretch>
        </p:blipFill>
        <p:spPr>
          <a:xfrm>
            <a:off x="4760225" y="1152475"/>
            <a:ext cx="4218176" cy="3574601"/>
          </a:xfrm>
          <a:prstGeom prst="rect">
            <a:avLst/>
          </a:prstGeom>
          <a:noFill/>
          <a:ln>
            <a:noFill/>
          </a:ln>
        </p:spPr>
      </p:pic>
      <p:sp>
        <p:nvSpPr>
          <p:cNvPr id="361" name="Google Shape;361;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5" name="Shape 365"/>
        <p:cNvGrpSpPr/>
        <p:nvPr/>
      </p:nvGrpSpPr>
      <p:grpSpPr>
        <a:xfrm>
          <a:off x="0" y="0"/>
          <a:ext cx="0" cy="0"/>
          <a:chOff x="0" y="0"/>
          <a:chExt cx="0" cy="0"/>
        </a:xfrm>
      </p:grpSpPr>
      <p:sp>
        <p:nvSpPr>
          <p:cNvPr id="366" name="Google Shape;366;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Primer on Code Clones</a:t>
            </a:r>
            <a:endParaRPr/>
          </a:p>
        </p:txBody>
      </p:sp>
      <p:sp>
        <p:nvSpPr>
          <p:cNvPr id="367" name="Google Shape;367;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Ongoing field of research that is typically focused on detection of redundancy.</a:t>
            </a:r>
            <a:br>
              <a:rPr lang="en"/>
            </a:br>
            <a:endParaRPr/>
          </a:p>
          <a:p>
            <a:pPr indent="-342900" lvl="0" marL="457200" rtl="0" algn="l">
              <a:spcBef>
                <a:spcPts val="0"/>
              </a:spcBef>
              <a:spcAft>
                <a:spcPts val="0"/>
              </a:spcAft>
              <a:buSzPts val="1800"/>
              <a:buChar char="●"/>
            </a:pPr>
            <a:r>
              <a:rPr lang="en"/>
              <a:t>Makes frequent use of string, AST, or other distancing metrics to identify two pieces of code as clones or duplicates/redundant of each other.</a:t>
            </a:r>
            <a:br>
              <a:rPr lang="en"/>
            </a:br>
            <a:endParaRPr/>
          </a:p>
          <a:p>
            <a:pPr indent="-342900" lvl="0" marL="457200" rtl="0" algn="l">
              <a:spcBef>
                <a:spcPts val="0"/>
              </a:spcBef>
              <a:spcAft>
                <a:spcPts val="0"/>
              </a:spcAft>
              <a:buSzPts val="1800"/>
              <a:buChar char="●"/>
            </a:pPr>
            <a:r>
              <a:rPr lang="en"/>
              <a:t>Useful for refactoring blocks of redundant code with a single function call</a:t>
            </a:r>
            <a:br>
              <a:rPr lang="en"/>
            </a:br>
            <a:endParaRPr/>
          </a:p>
          <a:p>
            <a:pPr indent="-342900" lvl="0" marL="457200" rtl="0" algn="l">
              <a:spcBef>
                <a:spcPts val="0"/>
              </a:spcBef>
              <a:spcAft>
                <a:spcPts val="0"/>
              </a:spcAft>
              <a:buSzPts val="1800"/>
              <a:buChar char="●"/>
            </a:pPr>
            <a:r>
              <a:rPr lang="en"/>
              <a:t>Generally, code clones are bad - duplicate clones.</a:t>
            </a:r>
            <a:endParaRPr/>
          </a:p>
        </p:txBody>
      </p:sp>
      <p:sp>
        <p:nvSpPr>
          <p:cNvPr id="368" name="Google Shape;368;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72" name="Shape 372"/>
        <p:cNvGrpSpPr/>
        <p:nvPr/>
      </p:nvGrpSpPr>
      <p:grpSpPr>
        <a:xfrm>
          <a:off x="0" y="0"/>
          <a:ext cx="0" cy="0"/>
          <a:chOff x="0" y="0"/>
          <a:chExt cx="0" cy="0"/>
        </a:xfrm>
      </p:grpSpPr>
      <p:sp>
        <p:nvSpPr>
          <p:cNvPr id="373" name="Google Shape;373;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Find Unique Usages</a:t>
            </a:r>
            <a:endParaRPr/>
          </a:p>
        </p:txBody>
      </p:sp>
      <p:sp>
        <p:nvSpPr>
          <p:cNvPr id="374" name="Google Shape;374;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heavily borrow from code clones work</a:t>
            </a:r>
            <a:endParaRPr/>
          </a:p>
          <a:p>
            <a:pPr indent="-317500" lvl="1" marL="914400" rtl="0" algn="l">
              <a:spcBef>
                <a:spcPts val="0"/>
              </a:spcBef>
              <a:spcAft>
                <a:spcPts val="0"/>
              </a:spcAft>
              <a:buSzPts val="1400"/>
              <a:buChar char="○"/>
            </a:pPr>
            <a:r>
              <a:rPr lang="en"/>
              <a:t>We say that two examples have similar context if they are essentially weak code clones.</a:t>
            </a:r>
            <a:endParaRPr/>
          </a:p>
          <a:p>
            <a:pPr indent="-317500" lvl="1" marL="914400" rtl="0" algn="l">
              <a:spcBef>
                <a:spcPts val="0"/>
              </a:spcBef>
              <a:spcAft>
                <a:spcPts val="0"/>
              </a:spcAft>
              <a:buSzPts val="1400"/>
              <a:buChar char="○"/>
            </a:pPr>
            <a:r>
              <a:rPr lang="en"/>
              <a:t>By weak code clones, we mean there is similarity, but not enough to necessarily be redundant.</a:t>
            </a:r>
            <a:br>
              <a:rPr lang="en"/>
            </a:br>
            <a:endParaRPr/>
          </a:p>
          <a:p>
            <a:pPr indent="-342900" lvl="0" marL="457200" rtl="0" algn="l">
              <a:spcBef>
                <a:spcPts val="0"/>
              </a:spcBef>
              <a:spcAft>
                <a:spcPts val="0"/>
              </a:spcAft>
              <a:buSzPts val="1800"/>
              <a:buChar char="●"/>
            </a:pPr>
            <a:r>
              <a:rPr lang="en"/>
              <a:t>We group our weak code clones as a method of grouping examples</a:t>
            </a:r>
            <a:endParaRPr/>
          </a:p>
          <a:p>
            <a:pPr indent="-317500" lvl="1" marL="914400" rtl="0" algn="l">
              <a:spcBef>
                <a:spcPts val="0"/>
              </a:spcBef>
              <a:spcAft>
                <a:spcPts val="0"/>
              </a:spcAft>
              <a:buSzPts val="1400"/>
              <a:buChar char="○"/>
            </a:pPr>
            <a:r>
              <a:rPr lang="en"/>
              <a:t>Different groups are meant to represent different use-cases.</a:t>
            </a:r>
            <a:endParaRPr/>
          </a:p>
          <a:p>
            <a:pPr indent="-317500" lvl="1" marL="914400" rtl="0" algn="l">
              <a:spcBef>
                <a:spcPts val="0"/>
              </a:spcBef>
              <a:spcAft>
                <a:spcPts val="0"/>
              </a:spcAft>
              <a:buSzPts val="1400"/>
              <a:buChar char="○"/>
            </a:pPr>
            <a:r>
              <a:rPr lang="en"/>
              <a:t>E.g. tests verifying a particular piece of functionality would be one group.</a:t>
            </a:r>
            <a:br>
              <a:rPr lang="en"/>
            </a:br>
            <a:endParaRPr/>
          </a:p>
          <a:p>
            <a:pPr indent="-342900" lvl="0" marL="457200" rtl="0" algn="l">
              <a:spcBef>
                <a:spcPts val="0"/>
              </a:spcBef>
              <a:spcAft>
                <a:spcPts val="0"/>
              </a:spcAft>
              <a:buSzPts val="1800"/>
              <a:buChar char="●"/>
            </a:pPr>
            <a:r>
              <a:rPr lang="en"/>
              <a:t>To us, code clones are good, or at least neutral.</a:t>
            </a:r>
            <a:endParaRPr/>
          </a:p>
          <a:p>
            <a:pPr indent="-317500" lvl="1" marL="914400" rtl="0" algn="l">
              <a:spcBef>
                <a:spcPts val="0"/>
              </a:spcBef>
              <a:spcAft>
                <a:spcPts val="0"/>
              </a:spcAft>
              <a:buSzPts val="1400"/>
              <a:buChar char="○"/>
            </a:pPr>
            <a:r>
              <a:rPr lang="en"/>
              <a:t>More weak code clones mean more grouping of examples.</a:t>
            </a:r>
            <a:endParaRPr/>
          </a:p>
          <a:p>
            <a:pPr indent="-317500" lvl="1" marL="914400" rtl="0" algn="l">
              <a:spcBef>
                <a:spcPts val="0"/>
              </a:spcBef>
              <a:spcAft>
                <a:spcPts val="0"/>
              </a:spcAft>
              <a:buSzPts val="1400"/>
              <a:buChar char="○"/>
            </a:pPr>
            <a:r>
              <a:rPr lang="en"/>
              <a:t>But this is tricky because we have to balance the threshold of what is in the same group.</a:t>
            </a:r>
            <a:endParaRPr/>
          </a:p>
        </p:txBody>
      </p:sp>
      <p:sp>
        <p:nvSpPr>
          <p:cNvPr id="375" name="Google Shape;375;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79" name="Shape 379"/>
        <p:cNvGrpSpPr/>
        <p:nvPr/>
      </p:nvGrpSpPr>
      <p:grpSpPr>
        <a:xfrm>
          <a:off x="0" y="0"/>
          <a:ext cx="0" cy="0"/>
          <a:chOff x="0" y="0"/>
          <a:chExt cx="0" cy="0"/>
        </a:xfrm>
      </p:grpSpPr>
      <p:sp>
        <p:nvSpPr>
          <p:cNvPr id="380" name="Google Shape;380;p51"/>
          <p:cNvSpPr txBox="1"/>
          <p:nvPr>
            <p:ph type="title"/>
          </p:nvPr>
        </p:nvSpPr>
        <p:spPr>
          <a:xfrm>
            <a:off x="311700" y="169750"/>
            <a:ext cx="8520600" cy="8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Problem Statement: </a:t>
            </a:r>
            <a:r>
              <a:rPr lang="en"/>
              <a:t>L</a:t>
            </a:r>
            <a:r>
              <a:rPr lang="en"/>
              <a:t>earning how to use an artifact in a codebase</a:t>
            </a:r>
            <a:endParaRPr/>
          </a:p>
        </p:txBody>
      </p:sp>
      <p:sp>
        <p:nvSpPr>
          <p:cNvPr id="381" name="Google Shape;381;p51"/>
          <p:cNvSpPr txBox="1"/>
          <p:nvPr>
            <p:ph idx="1" type="body"/>
          </p:nvPr>
        </p:nvSpPr>
        <p:spPr>
          <a:xfrm>
            <a:off x="53550" y="1152475"/>
            <a:ext cx="90903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D966"/>
                </a:solidFill>
              </a:rPr>
              <a:t>: </a:t>
            </a:r>
            <a:r>
              <a:rPr lang="en">
                <a:solidFill>
                  <a:srgbClr val="FFD966"/>
                </a:solidFill>
              </a:rPr>
              <a:t>Documentation</a:t>
            </a:r>
            <a:endParaRPr>
              <a:solidFill>
                <a:srgbClr val="FFD966"/>
              </a:solidFill>
            </a:endParaRPr>
          </a:p>
          <a:p>
            <a:pPr indent="-317500" lvl="0" marL="914400" rtl="0" algn="l">
              <a:spcBef>
                <a:spcPts val="1600"/>
              </a:spcBef>
              <a:spcAft>
                <a:spcPts val="0"/>
              </a:spcAft>
              <a:buClr>
                <a:srgbClr val="FFD966"/>
              </a:buClr>
              <a:buSzPts val="1400"/>
              <a:buChar char="❏"/>
            </a:pPr>
            <a:r>
              <a:rPr lang="en" sz="1400">
                <a:solidFill>
                  <a:srgbClr val="FFD966"/>
                </a:solidFill>
              </a:rPr>
              <a:t>Hard to maintain it update, Might not exist, Less reliable in closed-source code</a:t>
            </a:r>
            <a:endParaRPr sz="1400">
              <a:solidFill>
                <a:srgbClr val="FFD966"/>
              </a:solidFill>
            </a:endParaRPr>
          </a:p>
          <a:p>
            <a:pPr indent="0" lvl="0" marL="0" rtl="0" algn="l">
              <a:spcBef>
                <a:spcPts val="1600"/>
              </a:spcBef>
              <a:spcAft>
                <a:spcPts val="0"/>
              </a:spcAft>
              <a:buNone/>
            </a:pPr>
            <a:r>
              <a:rPr lang="en">
                <a:solidFill>
                  <a:srgbClr val="FFD966"/>
                </a:solidFill>
              </a:rPr>
              <a:t>Option 2: </a:t>
            </a:r>
            <a:r>
              <a:rPr lang="en">
                <a:solidFill>
                  <a:srgbClr val="FFD966"/>
                </a:solidFill>
              </a:rPr>
              <a:t>Manually parsing code</a:t>
            </a:r>
            <a:endParaRPr>
              <a:solidFill>
                <a:srgbClr val="FFD966"/>
              </a:solidFill>
            </a:endParaRPr>
          </a:p>
          <a:p>
            <a:pPr indent="-317500" lvl="1" marL="914400" rtl="0" algn="l">
              <a:spcBef>
                <a:spcPts val="1600"/>
              </a:spcBef>
              <a:spcAft>
                <a:spcPts val="0"/>
              </a:spcAft>
              <a:buClr>
                <a:srgbClr val="FFD966"/>
              </a:buClr>
              <a:buSzPts val="1400"/>
              <a:buChar char="❏"/>
            </a:pPr>
            <a:r>
              <a:rPr lang="en">
                <a:solidFill>
                  <a:srgbClr val="FFD966"/>
                </a:solidFill>
              </a:rPr>
              <a:t>Slow, Difficult and easy to get wrong</a:t>
            </a:r>
            <a:endParaRPr>
              <a:solidFill>
                <a:srgbClr val="FFD966"/>
              </a:solidFill>
            </a:endParaRPr>
          </a:p>
          <a:p>
            <a:pPr indent="0" lvl="0" marL="0" rtl="0" algn="l">
              <a:spcBef>
                <a:spcPts val="1600"/>
              </a:spcBef>
              <a:spcAft>
                <a:spcPts val="0"/>
              </a:spcAft>
              <a:buNone/>
            </a:pPr>
            <a:r>
              <a:rPr b="1" lang="en">
                <a:solidFill>
                  <a:srgbClr val="6AA84F"/>
                </a:solidFill>
              </a:rPr>
              <a:t>Option3: </a:t>
            </a:r>
            <a:r>
              <a:rPr b="1" lang="en">
                <a:solidFill>
                  <a:srgbClr val="6AA84F"/>
                </a:solidFill>
              </a:rPr>
              <a:t>Learning by example</a:t>
            </a:r>
            <a:endParaRPr b="1">
              <a:solidFill>
                <a:srgbClr val="6AA84F"/>
              </a:solidFill>
            </a:endParaRPr>
          </a:p>
          <a:p>
            <a:pPr indent="-342900" lvl="1" marL="914400" rtl="0" algn="l">
              <a:spcBef>
                <a:spcPts val="1600"/>
              </a:spcBef>
              <a:spcAft>
                <a:spcPts val="0"/>
              </a:spcAft>
              <a:buClr>
                <a:srgbClr val="6AA84F"/>
              </a:buClr>
              <a:buSzPts val="1800"/>
              <a:buChar char="❏"/>
            </a:pPr>
            <a:r>
              <a:rPr lang="en" sz="1800">
                <a:solidFill>
                  <a:srgbClr val="6AA84F"/>
                </a:solidFill>
              </a:rPr>
              <a:t>Easier than manually parsing code</a:t>
            </a:r>
            <a:endParaRPr sz="1800">
              <a:solidFill>
                <a:srgbClr val="6AA84F"/>
              </a:solidFill>
            </a:endParaRPr>
          </a:p>
          <a:p>
            <a:pPr indent="-342900" lvl="1" marL="914400" rtl="0" algn="l">
              <a:spcBef>
                <a:spcPts val="0"/>
              </a:spcBef>
              <a:spcAft>
                <a:spcPts val="0"/>
              </a:spcAft>
              <a:buClr>
                <a:srgbClr val="6AA84F"/>
              </a:buClr>
              <a:buSzPts val="1800"/>
              <a:buChar char="❏"/>
            </a:pPr>
            <a:r>
              <a:rPr lang="en" sz="1800">
                <a:solidFill>
                  <a:srgbClr val="6AA84F"/>
                </a:solidFill>
              </a:rPr>
              <a:t>Knowledge is tightly coupled with code and easier to maintain</a:t>
            </a:r>
            <a:endParaRPr sz="1800">
              <a:solidFill>
                <a:srgbClr val="6AA84F"/>
              </a:solidFill>
            </a:endParaRPr>
          </a:p>
          <a:p>
            <a:pPr indent="-342900" lvl="1" marL="914400" rtl="0" algn="l">
              <a:spcBef>
                <a:spcPts val="0"/>
              </a:spcBef>
              <a:spcAft>
                <a:spcPts val="0"/>
              </a:spcAft>
              <a:buClr>
                <a:srgbClr val="6AA84F"/>
              </a:buClr>
              <a:buSzPts val="1800"/>
              <a:buChar char="❏"/>
            </a:pPr>
            <a:r>
              <a:rPr lang="en" sz="1800">
                <a:solidFill>
                  <a:srgbClr val="6AA84F"/>
                </a:solidFill>
              </a:rPr>
              <a:t>Varied examples offer information on different use-cases</a:t>
            </a:r>
            <a:endParaRPr sz="1800">
              <a:solidFill>
                <a:srgbClr val="6AA84F"/>
              </a:solidFill>
            </a:endParaRPr>
          </a:p>
          <a:p>
            <a:pPr indent="-342900" lvl="1" marL="914400" rtl="0" algn="l">
              <a:spcBef>
                <a:spcPts val="0"/>
              </a:spcBef>
              <a:spcAft>
                <a:spcPts val="0"/>
              </a:spcAft>
              <a:buClr>
                <a:srgbClr val="6AA84F"/>
              </a:buClr>
              <a:buSzPts val="1800"/>
              <a:buChar char="❏"/>
            </a:pPr>
            <a:r>
              <a:rPr lang="en" sz="1800">
                <a:solidFill>
                  <a:srgbClr val="6AA84F"/>
                </a:solidFill>
              </a:rPr>
              <a:t>Tooling support exists, like “</a:t>
            </a:r>
            <a:r>
              <a:rPr b="1" lang="en" sz="1800">
                <a:solidFill>
                  <a:schemeClr val="dk1"/>
                </a:solidFill>
              </a:rPr>
              <a:t>Find Usages</a:t>
            </a:r>
            <a:r>
              <a:rPr lang="en" sz="1800">
                <a:solidFill>
                  <a:srgbClr val="6AA84F"/>
                </a:solidFill>
              </a:rPr>
              <a:t>”, “Open call hierarchy” and “Grep”</a:t>
            </a:r>
            <a:endParaRPr sz="1800">
              <a:solidFill>
                <a:srgbClr val="6AA84F"/>
              </a:solidFill>
            </a:endParaRPr>
          </a:p>
        </p:txBody>
      </p:sp>
      <p:sp>
        <p:nvSpPr>
          <p:cNvPr id="382" name="Google Shape;382;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6" name="Shape 386"/>
        <p:cNvGrpSpPr/>
        <p:nvPr/>
      </p:nvGrpSpPr>
      <p:grpSpPr>
        <a:xfrm>
          <a:off x="0" y="0"/>
          <a:ext cx="0" cy="0"/>
          <a:chOff x="0" y="0"/>
          <a:chExt cx="0" cy="0"/>
        </a:xfrm>
      </p:grpSpPr>
      <p:sp>
        <p:nvSpPr>
          <p:cNvPr id="387" name="Google Shape;387;p52"/>
          <p:cNvSpPr txBox="1"/>
          <p:nvPr>
            <p:ph type="title"/>
          </p:nvPr>
        </p:nvSpPr>
        <p:spPr>
          <a:xfrm>
            <a:off x="265500" y="316700"/>
            <a:ext cx="3163500" cy="26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Why searching in codebase is </a:t>
            </a:r>
            <a:r>
              <a:rPr b="1" lang="en"/>
              <a:t>important</a:t>
            </a:r>
            <a:r>
              <a:rPr b="1" lang="en"/>
              <a:t>?</a:t>
            </a:r>
            <a:endParaRPr b="1"/>
          </a:p>
        </p:txBody>
      </p:sp>
      <p:sp>
        <p:nvSpPr>
          <p:cNvPr id="388" name="Google Shape;388;p52"/>
          <p:cNvSpPr txBox="1"/>
          <p:nvPr>
            <p:ph idx="1" type="body"/>
          </p:nvPr>
        </p:nvSpPr>
        <p:spPr>
          <a:xfrm>
            <a:off x="3988050" y="77025"/>
            <a:ext cx="4863900" cy="45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342900" lvl="0" marL="457200" rtl="0" algn="l">
              <a:spcBef>
                <a:spcPts val="1600"/>
              </a:spcBef>
              <a:spcAft>
                <a:spcPts val="0"/>
              </a:spcAft>
              <a:buClr>
                <a:schemeClr val="dk1"/>
              </a:buClr>
              <a:buSzPts val="1800"/>
              <a:buChar char="❏"/>
            </a:pPr>
            <a:r>
              <a:rPr lang="en">
                <a:solidFill>
                  <a:schemeClr val="dk1"/>
                </a:solidFill>
              </a:rPr>
              <a:t>U</a:t>
            </a:r>
            <a:r>
              <a:rPr lang="en">
                <a:solidFill>
                  <a:schemeClr val="dk1"/>
                </a:solidFill>
              </a:rPr>
              <a:t>nderstanding existing code is one of developers most time-consuming activities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Developers generally avoid relying on documentation Instead, developers tend to rely primarily on the code itself</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most frequent developer activity is code search</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94% of developers search when they are working on maintenance tasks</a:t>
            </a:r>
            <a:endParaRPr>
              <a:solidFill>
                <a:schemeClr val="dk1"/>
              </a:solidFill>
            </a:endParaRPr>
          </a:p>
        </p:txBody>
      </p:sp>
      <p:sp>
        <p:nvSpPr>
          <p:cNvPr id="389" name="Google Shape;389;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3" name="Shape 393"/>
        <p:cNvGrpSpPr/>
        <p:nvPr/>
      </p:nvGrpSpPr>
      <p:grpSpPr>
        <a:xfrm>
          <a:off x="0" y="0"/>
          <a:ext cx="0" cy="0"/>
          <a:chOff x="0" y="0"/>
          <a:chExt cx="0" cy="0"/>
        </a:xfrm>
      </p:grpSpPr>
      <p:sp>
        <p:nvSpPr>
          <p:cNvPr id="394" name="Google Shape;394;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Search for usage tools</a:t>
            </a:r>
            <a:endParaRPr>
              <a:solidFill>
                <a:srgbClr val="000000"/>
              </a:solidFill>
            </a:endParaRPr>
          </a:p>
        </p:txBody>
      </p:sp>
      <p:sp>
        <p:nvSpPr>
          <p:cNvPr id="395" name="Google Shape;395;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rPr lang="en">
                <a:solidFill>
                  <a:srgbClr val="000000"/>
                </a:solidFill>
              </a:rPr>
              <a:t>Find Usages                  </a:t>
            </a:r>
            <a:r>
              <a:rPr lang="en">
                <a:solidFill>
                  <a:srgbClr val="000000"/>
                </a:solidFill>
              </a:rPr>
              <a:t>         Open call hierarchy</a:t>
            </a:r>
            <a:endParaRPr>
              <a:solidFill>
                <a:srgbClr val="000000"/>
              </a:solidFill>
            </a:endParaRPr>
          </a:p>
        </p:txBody>
      </p:sp>
      <p:sp>
        <p:nvSpPr>
          <p:cNvPr id="396" name="Google Shape;396;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97" name="Google Shape;397;p53"/>
          <p:cNvPicPr preferRelativeResize="0"/>
          <p:nvPr/>
        </p:nvPicPr>
        <p:blipFill>
          <a:blip r:embed="rId3">
            <a:alphaModFix/>
          </a:blip>
          <a:stretch>
            <a:fillRect/>
          </a:stretch>
        </p:blipFill>
        <p:spPr>
          <a:xfrm>
            <a:off x="225775" y="2711725"/>
            <a:ext cx="2080400" cy="2080400"/>
          </a:xfrm>
          <a:prstGeom prst="rect">
            <a:avLst/>
          </a:prstGeom>
          <a:noFill/>
          <a:ln>
            <a:noFill/>
          </a:ln>
        </p:spPr>
      </p:pic>
      <p:pic>
        <p:nvPicPr>
          <p:cNvPr id="398" name="Google Shape;398;p53"/>
          <p:cNvPicPr preferRelativeResize="0"/>
          <p:nvPr/>
        </p:nvPicPr>
        <p:blipFill>
          <a:blip r:embed="rId4">
            <a:alphaModFix/>
          </a:blip>
          <a:stretch>
            <a:fillRect/>
          </a:stretch>
        </p:blipFill>
        <p:spPr>
          <a:xfrm>
            <a:off x="4496825" y="2711728"/>
            <a:ext cx="4260300" cy="100089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2" name="Shape 402"/>
        <p:cNvGrpSpPr/>
        <p:nvPr/>
      </p:nvGrpSpPr>
      <p:grpSpPr>
        <a:xfrm>
          <a:off x="0" y="0"/>
          <a:ext cx="0" cy="0"/>
          <a:chOff x="0" y="0"/>
          <a:chExt cx="0" cy="0"/>
        </a:xfrm>
      </p:grpSpPr>
      <p:sp>
        <p:nvSpPr>
          <p:cNvPr id="403" name="Google Shape;403;p54"/>
          <p:cNvSpPr txBox="1"/>
          <p:nvPr>
            <p:ph type="title"/>
          </p:nvPr>
        </p:nvSpPr>
        <p:spPr>
          <a:xfrm>
            <a:off x="171575" y="148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Study 2: Key Results</a:t>
            </a:r>
            <a:endParaRPr>
              <a:solidFill>
                <a:srgbClr val="000000"/>
              </a:solidFill>
            </a:endParaRPr>
          </a:p>
        </p:txBody>
      </p:sp>
      <p:sp>
        <p:nvSpPr>
          <p:cNvPr id="404" name="Google Shape;404;p54"/>
          <p:cNvSpPr txBox="1"/>
          <p:nvPr>
            <p:ph idx="1" type="body"/>
          </p:nvPr>
        </p:nvSpPr>
        <p:spPr>
          <a:xfrm>
            <a:off x="16500" y="798025"/>
            <a:ext cx="9111000" cy="4168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Usages was</a:t>
            </a:r>
            <a:r>
              <a:rPr lang="en">
                <a:solidFill>
                  <a:srgbClr val="000000"/>
                </a:solidFill>
              </a:rPr>
              <a:t> easier to read when they contained literals directly in the call site rather than referencing variables or expressions defined elsewhere.</a:t>
            </a:r>
            <a:endParaRPr>
              <a:solidFill>
                <a:srgbClr val="000000"/>
              </a:solidFill>
            </a:endParaRPr>
          </a:p>
          <a:p>
            <a:pPr indent="-342900" lvl="0" marL="457200" rtl="0" algn="l">
              <a:spcBef>
                <a:spcPts val="1600"/>
              </a:spcBef>
              <a:spcAft>
                <a:spcPts val="1600"/>
              </a:spcAft>
              <a:buClr>
                <a:srgbClr val="000000"/>
              </a:buClr>
              <a:buSzPts val="1800"/>
              <a:buChar char="❏"/>
            </a:pPr>
            <a:r>
              <a:rPr lang="en">
                <a:solidFill>
                  <a:srgbClr val="000000"/>
                </a:solidFill>
              </a:rPr>
              <a:t>In both conditions, four participants struggled with method overload.</a:t>
            </a:r>
            <a:endParaRPr>
              <a:solidFill>
                <a:srgbClr val="000000"/>
              </a:solidFill>
            </a:endParaRPr>
          </a:p>
        </p:txBody>
      </p:sp>
      <p:sp>
        <p:nvSpPr>
          <p:cNvPr id="405" name="Google Shape;405;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9" name="Shape 409"/>
        <p:cNvGrpSpPr/>
        <p:nvPr/>
      </p:nvGrpSpPr>
      <p:grpSpPr>
        <a:xfrm>
          <a:off x="0" y="0"/>
          <a:ext cx="0" cy="0"/>
          <a:chOff x="0" y="0"/>
          <a:chExt cx="0" cy="0"/>
        </a:xfrm>
      </p:grpSpPr>
      <p:sp>
        <p:nvSpPr>
          <p:cNvPr id="410" name="Google Shape;410;p55"/>
          <p:cNvSpPr txBox="1"/>
          <p:nvPr>
            <p:ph type="ctrTitle"/>
          </p:nvPr>
        </p:nvSpPr>
        <p:spPr>
          <a:xfrm>
            <a:off x="17825" y="0"/>
            <a:ext cx="9108600" cy="27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Find Unique Usages</a:t>
            </a:r>
            <a:br>
              <a:rPr b="1" lang="en"/>
            </a:br>
            <a:r>
              <a:rPr lang="en" sz="2600"/>
              <a:t>Helping Developers Understand Common Usages</a:t>
            </a:r>
            <a:endParaRPr sz="2600"/>
          </a:p>
          <a:p>
            <a:pPr indent="0" lvl="0" marL="0" rtl="0" algn="ctr">
              <a:spcBef>
                <a:spcPts val="0"/>
              </a:spcBef>
              <a:spcAft>
                <a:spcPts val="0"/>
              </a:spcAft>
              <a:buNone/>
            </a:pPr>
            <a:r>
              <a:t/>
            </a:r>
            <a:endParaRPr sz="2600"/>
          </a:p>
          <a:p>
            <a:pPr indent="0" lvl="0" marL="0" rtl="0" algn="ctr">
              <a:spcBef>
                <a:spcPts val="0"/>
              </a:spcBef>
              <a:spcAft>
                <a:spcPts val="0"/>
              </a:spcAft>
              <a:buNone/>
            </a:pPr>
            <a:r>
              <a:rPr lang="en" sz="1300"/>
              <a:t>Department of Computer Science, George Mason University</a:t>
            </a:r>
            <a:endParaRPr b="1" sz="4300"/>
          </a:p>
        </p:txBody>
      </p:sp>
      <p:sp>
        <p:nvSpPr>
          <p:cNvPr id="411" name="Google Shape;411;p55"/>
          <p:cNvSpPr txBox="1"/>
          <p:nvPr>
            <p:ph idx="1" type="subTitle"/>
          </p:nvPr>
        </p:nvSpPr>
        <p:spPr>
          <a:xfrm>
            <a:off x="17825" y="3155250"/>
            <a:ext cx="9108600" cy="48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FFFFFF"/>
                </a:solidFill>
              </a:rPr>
              <a:t>Emad Aghayi                 Aaron Massey                Thomas LaToza</a:t>
            </a:r>
            <a:endParaRPr sz="1700">
              <a:solidFill>
                <a:srgbClr val="FFFFFF"/>
              </a:solidFill>
            </a:endParaRPr>
          </a:p>
        </p:txBody>
      </p:sp>
      <p:pic>
        <p:nvPicPr>
          <p:cNvPr id="412" name="Google Shape;412;p55"/>
          <p:cNvPicPr preferRelativeResize="0"/>
          <p:nvPr/>
        </p:nvPicPr>
        <p:blipFill>
          <a:blip r:embed="rId3">
            <a:alphaModFix/>
          </a:blip>
          <a:stretch>
            <a:fillRect/>
          </a:stretch>
        </p:blipFill>
        <p:spPr>
          <a:xfrm>
            <a:off x="-40925" y="0"/>
            <a:ext cx="3035375" cy="356900"/>
          </a:xfrm>
          <a:prstGeom prst="rect">
            <a:avLst/>
          </a:prstGeom>
          <a:noFill/>
          <a:ln>
            <a:noFill/>
          </a:ln>
        </p:spPr>
      </p:pic>
      <p:pic>
        <p:nvPicPr>
          <p:cNvPr id="413" name="Google Shape;413;p55"/>
          <p:cNvPicPr preferRelativeResize="0"/>
          <p:nvPr/>
        </p:nvPicPr>
        <p:blipFill>
          <a:blip r:embed="rId4">
            <a:alphaModFix/>
          </a:blip>
          <a:stretch>
            <a:fillRect/>
          </a:stretch>
        </p:blipFill>
        <p:spPr>
          <a:xfrm>
            <a:off x="8250650" y="0"/>
            <a:ext cx="893350" cy="658250"/>
          </a:xfrm>
          <a:prstGeom prst="rect">
            <a:avLst/>
          </a:prstGeom>
          <a:noFill/>
          <a:ln>
            <a:noFill/>
          </a:ln>
        </p:spPr>
      </p:pic>
      <p:pic>
        <p:nvPicPr>
          <p:cNvPr id="414" name="Google Shape;414;p55"/>
          <p:cNvPicPr preferRelativeResize="0"/>
          <p:nvPr/>
        </p:nvPicPr>
        <p:blipFill rotWithShape="1">
          <a:blip r:embed="rId5">
            <a:alphaModFix/>
          </a:blip>
          <a:srcRect b="25638" l="0" r="0" t="19542"/>
          <a:stretch/>
        </p:blipFill>
        <p:spPr>
          <a:xfrm>
            <a:off x="312200" y="3638560"/>
            <a:ext cx="1371600" cy="1371599"/>
          </a:xfrm>
          <a:prstGeom prst="rect">
            <a:avLst/>
          </a:prstGeom>
          <a:noFill/>
          <a:ln>
            <a:noFill/>
          </a:ln>
        </p:spPr>
      </p:pic>
      <p:pic>
        <p:nvPicPr>
          <p:cNvPr id="415" name="Google Shape;415;p55"/>
          <p:cNvPicPr preferRelativeResize="0"/>
          <p:nvPr/>
        </p:nvPicPr>
        <p:blipFill>
          <a:blip r:embed="rId6">
            <a:alphaModFix/>
          </a:blip>
          <a:stretch>
            <a:fillRect/>
          </a:stretch>
        </p:blipFill>
        <p:spPr>
          <a:xfrm>
            <a:off x="7341225" y="3638550"/>
            <a:ext cx="1371600" cy="1371600"/>
          </a:xfrm>
          <a:prstGeom prst="rect">
            <a:avLst/>
          </a:prstGeom>
          <a:noFill/>
          <a:ln>
            <a:noFill/>
          </a:ln>
        </p:spPr>
      </p:pic>
      <p:pic>
        <p:nvPicPr>
          <p:cNvPr id="416" name="Google Shape;416;p55"/>
          <p:cNvPicPr preferRelativeResize="0"/>
          <p:nvPr/>
        </p:nvPicPr>
        <p:blipFill>
          <a:blip r:embed="rId7">
            <a:alphaModFix/>
          </a:blip>
          <a:stretch>
            <a:fillRect/>
          </a:stretch>
        </p:blipFill>
        <p:spPr>
          <a:xfrm>
            <a:off x="3710475" y="3638538"/>
            <a:ext cx="1371599" cy="13716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20" name="Shape 420"/>
        <p:cNvGrpSpPr/>
        <p:nvPr/>
      </p:nvGrpSpPr>
      <p:grpSpPr>
        <a:xfrm>
          <a:off x="0" y="0"/>
          <a:ext cx="0" cy="0"/>
          <a:chOff x="0" y="0"/>
          <a:chExt cx="0" cy="0"/>
        </a:xfrm>
      </p:grpSpPr>
      <p:sp>
        <p:nvSpPr>
          <p:cNvPr id="421" name="Google Shape;421;p56"/>
          <p:cNvSpPr txBox="1"/>
          <p:nvPr>
            <p:ph type="ctrTitle"/>
          </p:nvPr>
        </p:nvSpPr>
        <p:spPr>
          <a:xfrm>
            <a:off x="17825" y="0"/>
            <a:ext cx="9108600" cy="30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rgbClr val="000000"/>
                </a:solidFill>
              </a:rPr>
              <a:t>Find Unique Usages</a:t>
            </a:r>
            <a:br>
              <a:rPr b="1" lang="en">
                <a:solidFill>
                  <a:srgbClr val="000000"/>
                </a:solidFill>
              </a:rPr>
            </a:br>
            <a:r>
              <a:rPr lang="en" sz="2600">
                <a:solidFill>
                  <a:srgbClr val="000000"/>
                </a:solidFill>
              </a:rPr>
              <a:t>Helping Developers Understand Common Usages</a:t>
            </a:r>
            <a:endParaRPr sz="2600">
              <a:solidFill>
                <a:srgbClr val="000000"/>
              </a:solidFill>
            </a:endParaRPr>
          </a:p>
          <a:p>
            <a:pPr indent="0" lvl="0" marL="0" rtl="0" algn="ctr">
              <a:spcBef>
                <a:spcPts val="0"/>
              </a:spcBef>
              <a:spcAft>
                <a:spcPts val="0"/>
              </a:spcAft>
              <a:buNone/>
            </a:pPr>
            <a:r>
              <a:t/>
            </a:r>
            <a:endParaRPr sz="2600">
              <a:solidFill>
                <a:srgbClr val="000000"/>
              </a:solidFill>
            </a:endParaRPr>
          </a:p>
          <a:p>
            <a:pPr indent="0" lvl="0" marL="0" rtl="0" algn="ctr">
              <a:spcBef>
                <a:spcPts val="0"/>
              </a:spcBef>
              <a:spcAft>
                <a:spcPts val="0"/>
              </a:spcAft>
              <a:buNone/>
            </a:pPr>
            <a:r>
              <a:t/>
            </a:r>
            <a:endParaRPr sz="2600">
              <a:solidFill>
                <a:srgbClr val="000000"/>
              </a:solidFill>
            </a:endParaRPr>
          </a:p>
          <a:p>
            <a:pPr indent="0" lvl="0" marL="0" rtl="0" algn="ctr">
              <a:spcBef>
                <a:spcPts val="0"/>
              </a:spcBef>
              <a:spcAft>
                <a:spcPts val="0"/>
              </a:spcAft>
              <a:buNone/>
            </a:pPr>
            <a:r>
              <a:rPr lang="en" sz="1500">
                <a:solidFill>
                  <a:srgbClr val="000000"/>
                </a:solidFill>
              </a:rPr>
              <a:t>Department of Computer Science, George Mason University</a:t>
            </a:r>
            <a:endParaRPr b="1" sz="4500">
              <a:solidFill>
                <a:srgbClr val="000000"/>
              </a:solidFill>
            </a:endParaRPr>
          </a:p>
        </p:txBody>
      </p:sp>
      <p:sp>
        <p:nvSpPr>
          <p:cNvPr id="422" name="Google Shape;422;p56"/>
          <p:cNvSpPr txBox="1"/>
          <p:nvPr>
            <p:ph idx="1" type="subTitle"/>
          </p:nvPr>
        </p:nvSpPr>
        <p:spPr>
          <a:xfrm>
            <a:off x="17825" y="3155250"/>
            <a:ext cx="9108600" cy="4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rPr>
              <a:t> </a:t>
            </a:r>
            <a:r>
              <a:rPr lang="en" sz="1700">
                <a:solidFill>
                  <a:srgbClr val="000000"/>
                </a:solidFill>
              </a:rPr>
              <a:t> Emad Aghayi            Aaron Massey                  Thomas LaToza</a:t>
            </a:r>
            <a:endParaRPr sz="1700">
              <a:solidFill>
                <a:srgbClr val="000000"/>
              </a:solidFill>
            </a:endParaRPr>
          </a:p>
        </p:txBody>
      </p:sp>
      <p:pic>
        <p:nvPicPr>
          <p:cNvPr id="423" name="Google Shape;423;p56"/>
          <p:cNvPicPr preferRelativeResize="0"/>
          <p:nvPr/>
        </p:nvPicPr>
        <p:blipFill>
          <a:blip r:embed="rId3">
            <a:alphaModFix/>
          </a:blip>
          <a:stretch>
            <a:fillRect/>
          </a:stretch>
        </p:blipFill>
        <p:spPr>
          <a:xfrm>
            <a:off x="2693175" y="0"/>
            <a:ext cx="2822326" cy="331850"/>
          </a:xfrm>
          <a:prstGeom prst="rect">
            <a:avLst/>
          </a:prstGeom>
          <a:noFill/>
          <a:ln>
            <a:noFill/>
          </a:ln>
        </p:spPr>
      </p:pic>
      <p:pic>
        <p:nvPicPr>
          <p:cNvPr id="424" name="Google Shape;424;p56"/>
          <p:cNvPicPr preferRelativeResize="0"/>
          <p:nvPr/>
        </p:nvPicPr>
        <p:blipFill>
          <a:blip r:embed="rId4">
            <a:alphaModFix/>
          </a:blip>
          <a:stretch>
            <a:fillRect/>
          </a:stretch>
        </p:blipFill>
        <p:spPr>
          <a:xfrm>
            <a:off x="8077200" y="0"/>
            <a:ext cx="1005840" cy="914400"/>
          </a:xfrm>
          <a:prstGeom prst="rect">
            <a:avLst/>
          </a:prstGeom>
          <a:noFill/>
          <a:ln>
            <a:noFill/>
          </a:ln>
        </p:spPr>
      </p:pic>
      <p:pic>
        <p:nvPicPr>
          <p:cNvPr id="425" name="Google Shape;425;p56"/>
          <p:cNvPicPr preferRelativeResize="0"/>
          <p:nvPr/>
        </p:nvPicPr>
        <p:blipFill rotWithShape="1">
          <a:blip r:embed="rId5">
            <a:alphaModFix/>
          </a:blip>
          <a:srcRect b="25638" l="0" r="0" t="19542"/>
          <a:stretch/>
        </p:blipFill>
        <p:spPr>
          <a:xfrm>
            <a:off x="312200" y="3638560"/>
            <a:ext cx="1371600" cy="1371599"/>
          </a:xfrm>
          <a:prstGeom prst="rect">
            <a:avLst/>
          </a:prstGeom>
          <a:noFill/>
          <a:ln>
            <a:noFill/>
          </a:ln>
        </p:spPr>
      </p:pic>
      <p:pic>
        <p:nvPicPr>
          <p:cNvPr id="426" name="Google Shape;426;p56"/>
          <p:cNvPicPr preferRelativeResize="0"/>
          <p:nvPr/>
        </p:nvPicPr>
        <p:blipFill>
          <a:blip r:embed="rId6">
            <a:alphaModFix/>
          </a:blip>
          <a:stretch>
            <a:fillRect/>
          </a:stretch>
        </p:blipFill>
        <p:spPr>
          <a:xfrm>
            <a:off x="7341225" y="3638550"/>
            <a:ext cx="1371600" cy="1371600"/>
          </a:xfrm>
          <a:prstGeom prst="rect">
            <a:avLst/>
          </a:prstGeom>
          <a:noFill/>
          <a:ln>
            <a:noFill/>
          </a:ln>
        </p:spPr>
      </p:pic>
      <p:pic>
        <p:nvPicPr>
          <p:cNvPr id="427" name="Google Shape;427;p56"/>
          <p:cNvPicPr preferRelativeResize="0"/>
          <p:nvPr/>
        </p:nvPicPr>
        <p:blipFill>
          <a:blip r:embed="rId7">
            <a:alphaModFix/>
          </a:blip>
          <a:stretch>
            <a:fillRect/>
          </a:stretch>
        </p:blipFill>
        <p:spPr>
          <a:xfrm>
            <a:off x="3710475" y="3638538"/>
            <a:ext cx="1371599" cy="1371601"/>
          </a:xfrm>
          <a:prstGeom prst="rect">
            <a:avLst/>
          </a:prstGeom>
          <a:noFill/>
          <a:ln>
            <a:noFill/>
          </a:ln>
        </p:spPr>
      </p:pic>
      <p:pic>
        <p:nvPicPr>
          <p:cNvPr id="428" name="Google Shape;428;p56"/>
          <p:cNvPicPr preferRelativeResize="0"/>
          <p:nvPr/>
        </p:nvPicPr>
        <p:blipFill>
          <a:blip r:embed="rId8">
            <a:alphaModFix/>
          </a:blip>
          <a:stretch>
            <a:fillRect/>
          </a:stretch>
        </p:blipFill>
        <p:spPr>
          <a:xfrm>
            <a:off x="0" y="0"/>
            <a:ext cx="914400" cy="914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30" title="Online Media 5.mov">
            <a:hlinkClick r:id="rId3"/>
          </p:cNvPr>
          <p:cNvPicPr preferRelativeResize="0"/>
          <p:nvPr/>
        </p:nvPicPr>
        <p:blipFill>
          <a:blip r:embed="rId4">
            <a:alphaModFix/>
          </a:blip>
          <a:stretch>
            <a:fillRect/>
          </a:stretch>
        </p:blipFill>
        <p:spPr>
          <a:xfrm>
            <a:off x="1254325" y="109166"/>
            <a:ext cx="7882725" cy="4947660"/>
          </a:xfrm>
          <a:prstGeom prst="rect">
            <a:avLst/>
          </a:prstGeom>
          <a:noFill/>
          <a:ln>
            <a:noFill/>
          </a:ln>
        </p:spPr>
      </p:pic>
      <p:sp>
        <p:nvSpPr>
          <p:cNvPr id="142" name="Google Shape;142;p30"/>
          <p:cNvSpPr txBox="1"/>
          <p:nvPr>
            <p:ph type="title"/>
          </p:nvPr>
        </p:nvSpPr>
        <p:spPr>
          <a:xfrm>
            <a:off x="198125" y="2571750"/>
            <a:ext cx="980100" cy="23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Let’s see how to use “initialCapacity” by using Find Usages in IntelliJ</a:t>
            </a:r>
            <a:endParaRPr sz="1400">
              <a:solidFill>
                <a:srgbClr val="000000"/>
              </a:solidFill>
            </a:endParaRPr>
          </a:p>
        </p:txBody>
      </p:sp>
      <p:sp>
        <p:nvSpPr>
          <p:cNvPr id="143" name="Google Shape;143;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pic>
        <p:nvPicPr>
          <p:cNvPr id="144" name="Google Shape;144;p30"/>
          <p:cNvPicPr preferRelativeResize="0"/>
          <p:nvPr/>
        </p:nvPicPr>
        <p:blipFill>
          <a:blip r:embed="rId5">
            <a:alphaModFix/>
          </a:blip>
          <a:stretch>
            <a:fillRect/>
          </a:stretch>
        </p:blipFill>
        <p:spPr>
          <a:xfrm>
            <a:off x="56000" y="175400"/>
            <a:ext cx="1783625" cy="17836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32" name="Shape 432"/>
        <p:cNvGrpSpPr/>
        <p:nvPr/>
      </p:nvGrpSpPr>
      <p:grpSpPr>
        <a:xfrm>
          <a:off x="0" y="0"/>
          <a:ext cx="0" cy="0"/>
          <a:chOff x="0" y="0"/>
          <a:chExt cx="0" cy="0"/>
        </a:xfrm>
      </p:grpSpPr>
      <p:sp>
        <p:nvSpPr>
          <p:cNvPr id="433" name="Google Shape;433;p57"/>
          <p:cNvSpPr txBox="1"/>
          <p:nvPr>
            <p:ph type="title"/>
          </p:nvPr>
        </p:nvSpPr>
        <p:spPr>
          <a:xfrm>
            <a:off x="311700" y="126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000000"/>
                </a:solidFill>
              </a:rPr>
              <a:t>Study 2: Evaluation</a:t>
            </a:r>
            <a:endParaRPr sz="2600">
              <a:solidFill>
                <a:srgbClr val="000000"/>
              </a:solidFill>
            </a:endParaRPr>
          </a:p>
        </p:txBody>
      </p:sp>
      <p:sp>
        <p:nvSpPr>
          <p:cNvPr id="434" name="Google Shape;434;p57"/>
          <p:cNvSpPr txBox="1"/>
          <p:nvPr>
            <p:ph idx="1" type="body"/>
          </p:nvPr>
        </p:nvSpPr>
        <p:spPr>
          <a:xfrm>
            <a:off x="41075" y="1072500"/>
            <a:ext cx="89568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 12 participants (4 software engineers + 5 grad students + 3 undergrad students)</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Between subjects study comparing against developers with IntelliJ Find Usages</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FlyingSaucer project, approx. 99 KLOC</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Semi-structured interview with participants</a:t>
            </a:r>
            <a:endParaRPr>
              <a:solidFill>
                <a:srgbClr val="000000"/>
              </a:solidFill>
            </a:endParaRPr>
          </a:p>
          <a:p>
            <a:pPr indent="0" lvl="0" marL="45720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
        <p:nvSpPr>
          <p:cNvPr id="435" name="Google Shape;435;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pic>
        <p:nvPicPr>
          <p:cNvPr id="436" name="Google Shape;436;p57"/>
          <p:cNvPicPr preferRelativeResize="0"/>
          <p:nvPr/>
        </p:nvPicPr>
        <p:blipFill>
          <a:blip r:embed="rId3">
            <a:alphaModFix/>
          </a:blip>
          <a:stretch>
            <a:fillRect/>
          </a:stretch>
        </p:blipFill>
        <p:spPr>
          <a:xfrm>
            <a:off x="1880452" y="3837399"/>
            <a:ext cx="982763" cy="787567"/>
          </a:xfrm>
          <a:prstGeom prst="rect">
            <a:avLst/>
          </a:prstGeom>
          <a:noFill/>
          <a:ln>
            <a:noFill/>
          </a:ln>
        </p:spPr>
      </p:pic>
      <p:pic>
        <p:nvPicPr>
          <p:cNvPr id="437" name="Google Shape;437;p57"/>
          <p:cNvPicPr preferRelativeResize="0"/>
          <p:nvPr/>
        </p:nvPicPr>
        <p:blipFill>
          <a:blip r:embed="rId4">
            <a:alphaModFix/>
          </a:blip>
          <a:stretch>
            <a:fillRect/>
          </a:stretch>
        </p:blipFill>
        <p:spPr>
          <a:xfrm>
            <a:off x="3440850" y="4123138"/>
            <a:ext cx="365760" cy="365761"/>
          </a:xfrm>
          <a:prstGeom prst="rect">
            <a:avLst/>
          </a:prstGeom>
          <a:noFill/>
          <a:ln>
            <a:noFill/>
          </a:ln>
        </p:spPr>
      </p:pic>
      <p:pic>
        <p:nvPicPr>
          <p:cNvPr id="438" name="Google Shape;438;p57"/>
          <p:cNvPicPr preferRelativeResize="0"/>
          <p:nvPr/>
        </p:nvPicPr>
        <p:blipFill>
          <a:blip r:embed="rId5">
            <a:alphaModFix/>
          </a:blip>
          <a:stretch>
            <a:fillRect/>
          </a:stretch>
        </p:blipFill>
        <p:spPr>
          <a:xfrm>
            <a:off x="2329202" y="4703615"/>
            <a:ext cx="365760" cy="365761"/>
          </a:xfrm>
          <a:prstGeom prst="rect">
            <a:avLst/>
          </a:prstGeom>
          <a:noFill/>
          <a:ln>
            <a:noFill/>
          </a:ln>
        </p:spPr>
      </p:pic>
      <p:pic>
        <p:nvPicPr>
          <p:cNvPr id="439" name="Google Shape;439;p57"/>
          <p:cNvPicPr preferRelativeResize="0"/>
          <p:nvPr/>
        </p:nvPicPr>
        <p:blipFill>
          <a:blip r:embed="rId4">
            <a:alphaModFix/>
          </a:blip>
          <a:stretch>
            <a:fillRect/>
          </a:stretch>
        </p:blipFill>
        <p:spPr>
          <a:xfrm>
            <a:off x="1676700" y="3530313"/>
            <a:ext cx="365760" cy="365761"/>
          </a:xfrm>
          <a:prstGeom prst="rect">
            <a:avLst/>
          </a:prstGeom>
          <a:noFill/>
          <a:ln>
            <a:noFill/>
          </a:ln>
        </p:spPr>
      </p:pic>
      <p:pic>
        <p:nvPicPr>
          <p:cNvPr id="440" name="Google Shape;440;p57"/>
          <p:cNvPicPr preferRelativeResize="0"/>
          <p:nvPr/>
        </p:nvPicPr>
        <p:blipFill>
          <a:blip r:embed="rId4">
            <a:alphaModFix/>
          </a:blip>
          <a:stretch>
            <a:fillRect/>
          </a:stretch>
        </p:blipFill>
        <p:spPr>
          <a:xfrm>
            <a:off x="2834725" y="4703588"/>
            <a:ext cx="365760" cy="365761"/>
          </a:xfrm>
          <a:prstGeom prst="rect">
            <a:avLst/>
          </a:prstGeom>
          <a:noFill/>
          <a:ln>
            <a:noFill/>
          </a:ln>
        </p:spPr>
      </p:pic>
      <p:pic>
        <p:nvPicPr>
          <p:cNvPr id="441" name="Google Shape;441;p57"/>
          <p:cNvPicPr preferRelativeResize="0"/>
          <p:nvPr/>
        </p:nvPicPr>
        <p:blipFill>
          <a:blip r:embed="rId4">
            <a:alphaModFix/>
          </a:blip>
          <a:stretch>
            <a:fillRect/>
          </a:stretch>
        </p:blipFill>
        <p:spPr>
          <a:xfrm>
            <a:off x="1823675" y="4703613"/>
            <a:ext cx="365760" cy="365761"/>
          </a:xfrm>
          <a:prstGeom prst="rect">
            <a:avLst/>
          </a:prstGeom>
          <a:noFill/>
          <a:ln>
            <a:noFill/>
          </a:ln>
        </p:spPr>
      </p:pic>
      <p:pic>
        <p:nvPicPr>
          <p:cNvPr id="442" name="Google Shape;442;p57"/>
          <p:cNvPicPr preferRelativeResize="0"/>
          <p:nvPr/>
        </p:nvPicPr>
        <p:blipFill>
          <a:blip r:embed="rId4">
            <a:alphaModFix/>
          </a:blip>
          <a:stretch>
            <a:fillRect/>
          </a:stretch>
        </p:blipFill>
        <p:spPr>
          <a:xfrm>
            <a:off x="1386425" y="4345063"/>
            <a:ext cx="365760" cy="365761"/>
          </a:xfrm>
          <a:prstGeom prst="rect">
            <a:avLst/>
          </a:prstGeom>
          <a:noFill/>
          <a:ln>
            <a:noFill/>
          </a:ln>
        </p:spPr>
      </p:pic>
      <p:pic>
        <p:nvPicPr>
          <p:cNvPr id="443" name="Google Shape;443;p57"/>
          <p:cNvPicPr preferRelativeResize="0"/>
          <p:nvPr/>
        </p:nvPicPr>
        <p:blipFill>
          <a:blip r:embed="rId4">
            <a:alphaModFix/>
          </a:blip>
          <a:stretch>
            <a:fillRect/>
          </a:stretch>
        </p:blipFill>
        <p:spPr>
          <a:xfrm>
            <a:off x="1540850" y="3937700"/>
            <a:ext cx="365760" cy="365761"/>
          </a:xfrm>
          <a:prstGeom prst="rect">
            <a:avLst/>
          </a:prstGeom>
          <a:noFill/>
          <a:ln>
            <a:noFill/>
          </a:ln>
        </p:spPr>
      </p:pic>
      <p:pic>
        <p:nvPicPr>
          <p:cNvPr id="444" name="Google Shape;444;p57"/>
          <p:cNvPicPr preferRelativeResize="0"/>
          <p:nvPr/>
        </p:nvPicPr>
        <p:blipFill>
          <a:blip r:embed="rId4">
            <a:alphaModFix/>
          </a:blip>
          <a:stretch>
            <a:fillRect/>
          </a:stretch>
        </p:blipFill>
        <p:spPr>
          <a:xfrm>
            <a:off x="3031450" y="4254125"/>
            <a:ext cx="365760" cy="365761"/>
          </a:xfrm>
          <a:prstGeom prst="rect">
            <a:avLst/>
          </a:prstGeom>
          <a:noFill/>
          <a:ln>
            <a:noFill/>
          </a:ln>
        </p:spPr>
      </p:pic>
      <p:pic>
        <p:nvPicPr>
          <p:cNvPr id="445" name="Google Shape;445;p57"/>
          <p:cNvPicPr preferRelativeResize="0"/>
          <p:nvPr/>
        </p:nvPicPr>
        <p:blipFill>
          <a:blip r:embed="rId4">
            <a:alphaModFix/>
          </a:blip>
          <a:stretch>
            <a:fillRect/>
          </a:stretch>
        </p:blipFill>
        <p:spPr>
          <a:xfrm>
            <a:off x="2761550" y="3438888"/>
            <a:ext cx="365760" cy="365761"/>
          </a:xfrm>
          <a:prstGeom prst="rect">
            <a:avLst/>
          </a:prstGeom>
          <a:noFill/>
          <a:ln>
            <a:noFill/>
          </a:ln>
        </p:spPr>
      </p:pic>
      <p:pic>
        <p:nvPicPr>
          <p:cNvPr id="446" name="Google Shape;446;p57"/>
          <p:cNvPicPr preferRelativeResize="0"/>
          <p:nvPr/>
        </p:nvPicPr>
        <p:blipFill>
          <a:blip r:embed="rId5">
            <a:alphaModFix/>
          </a:blip>
          <a:stretch>
            <a:fillRect/>
          </a:stretch>
        </p:blipFill>
        <p:spPr>
          <a:xfrm>
            <a:off x="2329202" y="3392965"/>
            <a:ext cx="365760" cy="365761"/>
          </a:xfrm>
          <a:prstGeom prst="rect">
            <a:avLst/>
          </a:prstGeom>
          <a:noFill/>
          <a:ln>
            <a:noFill/>
          </a:ln>
        </p:spPr>
      </p:pic>
      <p:pic>
        <p:nvPicPr>
          <p:cNvPr id="447" name="Google Shape;447;p57"/>
          <p:cNvPicPr preferRelativeResize="0"/>
          <p:nvPr/>
        </p:nvPicPr>
        <p:blipFill>
          <a:blip r:embed="rId5">
            <a:alphaModFix/>
          </a:blip>
          <a:stretch>
            <a:fillRect/>
          </a:stretch>
        </p:blipFill>
        <p:spPr>
          <a:xfrm>
            <a:off x="2969165" y="3846503"/>
            <a:ext cx="365760" cy="365761"/>
          </a:xfrm>
          <a:prstGeom prst="rect">
            <a:avLst/>
          </a:prstGeom>
          <a:noFill/>
          <a:ln>
            <a:noFill/>
          </a:ln>
        </p:spPr>
      </p:pic>
      <p:pic>
        <p:nvPicPr>
          <p:cNvPr id="448" name="Google Shape;448;p57"/>
          <p:cNvPicPr preferRelativeResize="0"/>
          <p:nvPr/>
        </p:nvPicPr>
        <p:blipFill>
          <a:blip r:embed="rId5">
            <a:alphaModFix/>
          </a:blip>
          <a:stretch>
            <a:fillRect/>
          </a:stretch>
        </p:blipFill>
        <p:spPr>
          <a:xfrm>
            <a:off x="1088652" y="3896090"/>
            <a:ext cx="365760" cy="36576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52" name="Shape 452"/>
        <p:cNvGrpSpPr/>
        <p:nvPr/>
      </p:nvGrpSpPr>
      <p:grpSpPr>
        <a:xfrm>
          <a:off x="0" y="0"/>
          <a:ext cx="0" cy="0"/>
          <a:chOff x="0" y="0"/>
          <a:chExt cx="0" cy="0"/>
        </a:xfrm>
      </p:grpSpPr>
      <p:sp>
        <p:nvSpPr>
          <p:cNvPr id="453" name="Google Shape;453;p58"/>
          <p:cNvSpPr txBox="1"/>
          <p:nvPr>
            <p:ph type="title"/>
          </p:nvPr>
        </p:nvSpPr>
        <p:spPr>
          <a:xfrm>
            <a:off x="311700" y="245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Discussion and Future Work</a:t>
            </a:r>
            <a:endParaRPr b="1" sz="2400">
              <a:solidFill>
                <a:srgbClr val="000000"/>
              </a:solidFill>
            </a:endParaRPr>
          </a:p>
          <a:p>
            <a:pPr indent="0" lvl="0" marL="0" rtl="0" algn="l">
              <a:spcBef>
                <a:spcPts val="0"/>
              </a:spcBef>
              <a:spcAft>
                <a:spcPts val="0"/>
              </a:spcAft>
              <a:buNone/>
            </a:pPr>
            <a:r>
              <a:t/>
            </a:r>
            <a:endParaRPr sz="2400">
              <a:solidFill>
                <a:srgbClr val="000000"/>
              </a:solidFill>
            </a:endParaRPr>
          </a:p>
        </p:txBody>
      </p:sp>
      <p:sp>
        <p:nvSpPr>
          <p:cNvPr id="454" name="Google Shape;454;p58"/>
          <p:cNvSpPr txBox="1"/>
          <p:nvPr>
            <p:ph idx="1" type="body"/>
          </p:nvPr>
        </p:nvSpPr>
        <p:spPr>
          <a:xfrm>
            <a:off x="311700" y="727275"/>
            <a:ext cx="8520600" cy="225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Why developers choose to focus on first usages?! By default, both Find Unique Usages and Find Usages in IntelliJ expand and highlight the first usage in the list. </a:t>
            </a:r>
            <a:endParaRPr>
              <a:solidFill>
                <a:srgbClr val="000000"/>
              </a:solidFill>
            </a:endParaRPr>
          </a:p>
          <a:p>
            <a:pPr indent="-342900" lvl="1" marL="914400" rtl="0" algn="l">
              <a:spcBef>
                <a:spcPts val="1600"/>
              </a:spcBef>
              <a:spcAft>
                <a:spcPts val="1600"/>
              </a:spcAft>
              <a:buClr>
                <a:srgbClr val="000000"/>
              </a:buClr>
              <a:buSzPts val="1800"/>
              <a:buChar char="○"/>
            </a:pPr>
            <a:r>
              <a:rPr lang="en" sz="1800">
                <a:solidFill>
                  <a:srgbClr val="000000"/>
                </a:solidFill>
              </a:rPr>
              <a:t>It is unclear how developers' behavior might change if the IDE did not highlight this first usage.</a:t>
            </a:r>
            <a:endParaRPr sz="1800">
              <a:solidFill>
                <a:srgbClr val="000000"/>
              </a:solidFill>
            </a:endParaRPr>
          </a:p>
        </p:txBody>
      </p:sp>
      <p:sp>
        <p:nvSpPr>
          <p:cNvPr id="455" name="Google Shape;455;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6" name="Google Shape;456;p58"/>
          <p:cNvSpPr txBox="1"/>
          <p:nvPr>
            <p:ph idx="1" type="body"/>
          </p:nvPr>
        </p:nvSpPr>
        <p:spPr>
          <a:xfrm>
            <a:off x="311700" y="4189650"/>
            <a:ext cx="8520600" cy="199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Using more sophisticated clustering techniques like hierarchical clustering</a:t>
            </a:r>
            <a:endParaRPr sz="1400">
              <a:solidFill>
                <a:srgbClr val="000000"/>
              </a:solidFill>
            </a:endParaRPr>
          </a:p>
          <a:p>
            <a:pPr indent="-317500" lvl="1" marL="914400" rtl="0" algn="l">
              <a:spcBef>
                <a:spcPts val="1600"/>
              </a:spcBef>
              <a:spcAft>
                <a:spcPts val="0"/>
              </a:spcAft>
              <a:buClr>
                <a:srgbClr val="000000"/>
              </a:buClr>
              <a:buSzPts val="1400"/>
              <a:buChar char="○"/>
            </a:pPr>
            <a:r>
              <a:rPr lang="en">
                <a:solidFill>
                  <a:srgbClr val="000000"/>
                </a:solidFill>
              </a:rPr>
              <a:t>There are a wide range of clustering techniques that might be used to cluster usage sites. For example, hierarchical clustering</a:t>
            </a:r>
            <a:endParaRPr>
              <a:solidFill>
                <a:srgbClr val="000000"/>
              </a:solidFill>
            </a:endParaRPr>
          </a:p>
          <a:p>
            <a:pPr indent="-317500" lvl="0" marL="457200" rtl="0" algn="l">
              <a:spcBef>
                <a:spcPts val="1600"/>
              </a:spcBef>
              <a:spcAft>
                <a:spcPts val="1600"/>
              </a:spcAft>
              <a:buClr>
                <a:srgbClr val="000000"/>
              </a:buClr>
              <a:buSzPts val="1400"/>
              <a:buChar char="●"/>
            </a:pPr>
            <a:r>
              <a:rPr lang="en" sz="1400">
                <a:solidFill>
                  <a:srgbClr val="000000"/>
                </a:solidFill>
              </a:rPr>
              <a:t>Our results offer additional evidence for the value of call graph navigation tools. </a:t>
            </a:r>
            <a:endParaRPr sz="1400">
              <a:solidFill>
                <a:srgbClr val="000000"/>
              </a:solidFill>
            </a:endParaRPr>
          </a:p>
        </p:txBody>
      </p:sp>
      <p:pic>
        <p:nvPicPr>
          <p:cNvPr id="457" name="Google Shape;457;p58"/>
          <p:cNvPicPr preferRelativeResize="0"/>
          <p:nvPr/>
        </p:nvPicPr>
        <p:blipFill>
          <a:blip r:embed="rId3">
            <a:alphaModFix/>
          </a:blip>
          <a:stretch>
            <a:fillRect/>
          </a:stretch>
        </p:blipFill>
        <p:spPr>
          <a:xfrm>
            <a:off x="692700" y="2805550"/>
            <a:ext cx="1384100" cy="1384100"/>
          </a:xfrm>
          <a:prstGeom prst="rect">
            <a:avLst/>
          </a:prstGeom>
          <a:noFill/>
          <a:ln>
            <a:noFill/>
          </a:ln>
        </p:spPr>
      </p:pic>
      <p:pic>
        <p:nvPicPr>
          <p:cNvPr id="458" name="Google Shape;458;p58"/>
          <p:cNvPicPr preferRelativeResize="0"/>
          <p:nvPr/>
        </p:nvPicPr>
        <p:blipFill>
          <a:blip r:embed="rId4">
            <a:alphaModFix/>
          </a:blip>
          <a:stretch>
            <a:fillRect/>
          </a:stretch>
        </p:blipFill>
        <p:spPr>
          <a:xfrm>
            <a:off x="2880157" y="2571750"/>
            <a:ext cx="2982575" cy="1995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5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56"/>
                                        </p:tgtEl>
                                        <p:attrNameLst>
                                          <p:attrName>style.visibility</p:attrName>
                                        </p:attrNameLst>
                                      </p:cBhvr>
                                      <p:to>
                                        <p:strVal val="visible"/>
                                      </p:to>
                                    </p:set>
                                    <p:animEffect filter="fade" transition="in">
                                      <p:cBhvr>
                                        <p:cTn dur="1"/>
                                        <p:tgtEl>
                                          <p:spTgt spid="4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62" name="Shape 462"/>
        <p:cNvGrpSpPr/>
        <p:nvPr/>
      </p:nvGrpSpPr>
      <p:grpSpPr>
        <a:xfrm>
          <a:off x="0" y="0"/>
          <a:ext cx="0" cy="0"/>
          <a:chOff x="0" y="0"/>
          <a:chExt cx="0" cy="0"/>
        </a:xfrm>
      </p:grpSpPr>
      <p:sp>
        <p:nvSpPr>
          <p:cNvPr id="463" name="Google Shape;463;p59"/>
          <p:cNvSpPr txBox="1"/>
          <p:nvPr>
            <p:ph type="title"/>
          </p:nvPr>
        </p:nvSpPr>
        <p:spPr>
          <a:xfrm>
            <a:off x="281402" y="278750"/>
            <a:ext cx="83322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Introducing Find Unique Usages</a:t>
            </a:r>
            <a:endParaRPr b="1" sz="2400">
              <a:solidFill>
                <a:srgbClr val="000000"/>
              </a:solidFill>
            </a:endParaRPr>
          </a:p>
        </p:txBody>
      </p:sp>
      <p:sp>
        <p:nvSpPr>
          <p:cNvPr id="464" name="Google Shape;464;p59"/>
          <p:cNvSpPr txBox="1"/>
          <p:nvPr>
            <p:ph idx="12" type="sldNum"/>
          </p:nvPr>
        </p:nvSpPr>
        <p:spPr>
          <a:xfrm>
            <a:off x="8184190" y="4782903"/>
            <a:ext cx="505500" cy="360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pic>
        <p:nvPicPr>
          <p:cNvPr id="465" name="Google Shape;465;p59"/>
          <p:cNvPicPr preferRelativeResize="0"/>
          <p:nvPr/>
        </p:nvPicPr>
        <p:blipFill>
          <a:blip r:embed="rId3">
            <a:alphaModFix/>
          </a:blip>
          <a:stretch>
            <a:fillRect/>
          </a:stretch>
        </p:blipFill>
        <p:spPr>
          <a:xfrm>
            <a:off x="62236" y="1189800"/>
            <a:ext cx="6387648" cy="3571250"/>
          </a:xfrm>
          <a:prstGeom prst="rect">
            <a:avLst/>
          </a:prstGeom>
          <a:noFill/>
          <a:ln>
            <a:noFill/>
          </a:ln>
        </p:spPr>
      </p:pic>
      <p:sp>
        <p:nvSpPr>
          <p:cNvPr id="466" name="Google Shape;466;p59"/>
          <p:cNvSpPr/>
          <p:nvPr/>
        </p:nvSpPr>
        <p:spPr>
          <a:xfrm>
            <a:off x="2258680" y="1194332"/>
            <a:ext cx="1395600" cy="34974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9"/>
          <p:cNvSpPr/>
          <p:nvPr/>
        </p:nvSpPr>
        <p:spPr>
          <a:xfrm>
            <a:off x="99090" y="1194332"/>
            <a:ext cx="2106600" cy="34974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9"/>
          <p:cNvSpPr/>
          <p:nvPr/>
        </p:nvSpPr>
        <p:spPr>
          <a:xfrm>
            <a:off x="3698771" y="1192810"/>
            <a:ext cx="1653600" cy="34974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9"/>
          <p:cNvSpPr/>
          <p:nvPr/>
        </p:nvSpPr>
        <p:spPr>
          <a:xfrm>
            <a:off x="5379973" y="1194332"/>
            <a:ext cx="1307700" cy="34974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9"/>
          <p:cNvSpPr txBox="1"/>
          <p:nvPr/>
        </p:nvSpPr>
        <p:spPr>
          <a:xfrm>
            <a:off x="-112636" y="756299"/>
            <a:ext cx="2239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
        <p:nvSpPr>
          <p:cNvPr id="471" name="Google Shape;471;p59"/>
          <p:cNvSpPr/>
          <p:nvPr/>
        </p:nvSpPr>
        <p:spPr>
          <a:xfrm>
            <a:off x="318800" y="459302"/>
            <a:ext cx="1828800" cy="9144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Input: usages</a:t>
            </a:r>
            <a:endParaRPr sz="1100"/>
          </a:p>
          <a:p>
            <a:pPr indent="0" lvl="0" marL="0" rtl="0" algn="l">
              <a:spcBef>
                <a:spcPts val="0"/>
              </a:spcBef>
              <a:spcAft>
                <a:spcPts val="0"/>
              </a:spcAft>
              <a:buNone/>
            </a:pPr>
            <a:r>
              <a:rPr lang="en" sz="1100"/>
              <a:t>Output: 4 ASTs of usages</a:t>
            </a:r>
            <a:endParaRPr/>
          </a:p>
        </p:txBody>
      </p:sp>
      <p:sp>
        <p:nvSpPr>
          <p:cNvPr id="472" name="Google Shape;472;p59"/>
          <p:cNvSpPr/>
          <p:nvPr/>
        </p:nvSpPr>
        <p:spPr>
          <a:xfrm>
            <a:off x="2085375" y="457675"/>
            <a:ext cx="1828800" cy="9144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Input</a:t>
            </a:r>
            <a:r>
              <a:rPr lang="en" sz="1100"/>
              <a:t>: Asts, GumTree algo</a:t>
            </a:r>
            <a:endParaRPr sz="1100"/>
          </a:p>
          <a:p>
            <a:pPr indent="0" lvl="0" marL="0" rtl="0" algn="l">
              <a:spcBef>
                <a:spcPts val="0"/>
              </a:spcBef>
              <a:spcAft>
                <a:spcPts val="0"/>
              </a:spcAft>
              <a:buNone/>
            </a:pPr>
            <a:r>
              <a:rPr lang="en" sz="1100"/>
              <a:t>Output</a:t>
            </a:r>
            <a:r>
              <a:rPr lang="en" sz="1100"/>
              <a:t>: Diffs of Asts</a:t>
            </a:r>
            <a:endParaRPr/>
          </a:p>
        </p:txBody>
      </p:sp>
      <p:sp>
        <p:nvSpPr>
          <p:cNvPr id="473" name="Google Shape;473;p59"/>
          <p:cNvSpPr/>
          <p:nvPr/>
        </p:nvSpPr>
        <p:spPr>
          <a:xfrm>
            <a:off x="3835854" y="459302"/>
            <a:ext cx="1828800" cy="9144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Input</a:t>
            </a:r>
            <a:r>
              <a:rPr lang="en" sz="1100"/>
              <a:t>: Diffs, equation</a:t>
            </a:r>
            <a:endParaRPr sz="1100"/>
          </a:p>
          <a:p>
            <a:pPr indent="0" lvl="0" marL="0" rtl="0" algn="l">
              <a:spcBef>
                <a:spcPts val="0"/>
              </a:spcBef>
              <a:spcAft>
                <a:spcPts val="0"/>
              </a:spcAft>
              <a:buNone/>
            </a:pPr>
            <a:r>
              <a:rPr lang="en" sz="1100"/>
              <a:t>Output</a:t>
            </a:r>
            <a:r>
              <a:rPr lang="en" sz="1100"/>
              <a:t>: scores</a:t>
            </a:r>
            <a:endParaRPr/>
          </a:p>
        </p:txBody>
      </p:sp>
      <p:sp>
        <p:nvSpPr>
          <p:cNvPr id="474" name="Google Shape;474;p59"/>
          <p:cNvSpPr/>
          <p:nvPr/>
        </p:nvSpPr>
        <p:spPr>
          <a:xfrm>
            <a:off x="5545407" y="459533"/>
            <a:ext cx="1828800" cy="9144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Input</a:t>
            </a:r>
            <a:r>
              <a:rPr lang="en" sz="1000"/>
              <a:t>: usages, scores, max of Min algo</a:t>
            </a:r>
            <a:endParaRPr sz="1000"/>
          </a:p>
          <a:p>
            <a:pPr indent="0" lvl="0" marL="0" rtl="0" algn="l">
              <a:spcBef>
                <a:spcPts val="0"/>
              </a:spcBef>
              <a:spcAft>
                <a:spcPts val="0"/>
              </a:spcAft>
              <a:buNone/>
            </a:pPr>
            <a:r>
              <a:rPr lang="en" sz="1000"/>
              <a:t>Output</a:t>
            </a:r>
            <a:r>
              <a:rPr lang="en" sz="1000"/>
              <a:t>: clusters</a:t>
            </a:r>
            <a:endParaRPr sz="1300"/>
          </a:p>
        </p:txBody>
      </p:sp>
      <p:sp>
        <p:nvSpPr>
          <p:cNvPr id="475" name="Google Shape;475;p59"/>
          <p:cNvSpPr txBox="1"/>
          <p:nvPr/>
        </p:nvSpPr>
        <p:spPr>
          <a:xfrm>
            <a:off x="2247425" y="438075"/>
            <a:ext cx="5532300" cy="4281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Example: AST created from Usage 3</a:t>
            </a:r>
            <a:endParaRPr/>
          </a:p>
        </p:txBody>
      </p:sp>
      <p:pic>
        <p:nvPicPr>
          <p:cNvPr id="476" name="Google Shape;476;p59"/>
          <p:cNvPicPr preferRelativeResize="0"/>
          <p:nvPr/>
        </p:nvPicPr>
        <p:blipFill>
          <a:blip r:embed="rId4">
            <a:alphaModFix/>
          </a:blip>
          <a:stretch>
            <a:fillRect/>
          </a:stretch>
        </p:blipFill>
        <p:spPr>
          <a:xfrm>
            <a:off x="5582578" y="786588"/>
            <a:ext cx="1250819" cy="4090678"/>
          </a:xfrm>
          <a:prstGeom prst="rect">
            <a:avLst/>
          </a:prstGeom>
          <a:noFill/>
          <a:ln>
            <a:noFill/>
          </a:ln>
        </p:spPr>
      </p:pic>
      <p:sp>
        <p:nvSpPr>
          <p:cNvPr id="477" name="Google Shape;477;p59"/>
          <p:cNvSpPr txBox="1"/>
          <p:nvPr/>
        </p:nvSpPr>
        <p:spPr>
          <a:xfrm>
            <a:off x="5456025" y="156250"/>
            <a:ext cx="3711000" cy="47397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 sz="1500"/>
              <a:t>we adapted an approach from prior work for computing similarity</a:t>
            </a:r>
            <a:r>
              <a:rPr lang="en" sz="1500"/>
              <a:t>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700"/>
          </a:p>
          <a:p>
            <a:pPr indent="0" lvl="0" marL="0" rtl="0" algn="l">
              <a:spcBef>
                <a:spcPts val="0"/>
              </a:spcBef>
              <a:spcAft>
                <a:spcPts val="0"/>
              </a:spcAft>
              <a:buNone/>
            </a:pPr>
            <a:r>
              <a:rPr lang="en" sz="1200"/>
              <a:t>Shared is the number of shared nodes between two trees calculated by GumTree, AST1 is the number of nodes which differ in usage  1 and AST2 is the number of nodes which differ in usage 2.</a:t>
            </a:r>
            <a:endParaRPr sz="1200"/>
          </a:p>
          <a:p>
            <a:pPr indent="0" lvl="0" marL="0" rtl="0" algn="l">
              <a:spcBef>
                <a:spcPts val="0"/>
              </a:spcBef>
              <a:spcAft>
                <a:spcPts val="0"/>
              </a:spcAft>
              <a:buNone/>
            </a:pPr>
            <a:r>
              <a:rPr lang="en" sz="1200"/>
              <a:t>Similarity scores are calculated for all pairs of usages. </a:t>
            </a:r>
            <a:endParaRPr sz="1200"/>
          </a:p>
          <a:p>
            <a:pPr indent="0" lvl="0" marL="0" rtl="0" algn="l">
              <a:spcBef>
                <a:spcPts val="0"/>
              </a:spcBef>
              <a:spcAft>
                <a:spcPts val="0"/>
              </a:spcAft>
              <a:buNone/>
            </a:pPr>
            <a:r>
              <a:t/>
            </a:r>
            <a:endParaRPr sz="1800"/>
          </a:p>
        </p:txBody>
      </p:sp>
      <p:pic>
        <p:nvPicPr>
          <p:cNvPr id="478" name="Google Shape;478;p59"/>
          <p:cNvPicPr preferRelativeResize="0"/>
          <p:nvPr/>
        </p:nvPicPr>
        <p:blipFill>
          <a:blip r:embed="rId5">
            <a:alphaModFix/>
          </a:blip>
          <a:stretch>
            <a:fillRect/>
          </a:stretch>
        </p:blipFill>
        <p:spPr>
          <a:xfrm>
            <a:off x="5564050" y="1729433"/>
            <a:ext cx="3457706" cy="183180"/>
          </a:xfrm>
          <a:prstGeom prst="rect">
            <a:avLst/>
          </a:prstGeom>
          <a:noFill/>
          <a:ln>
            <a:noFill/>
          </a:ln>
        </p:spPr>
      </p:pic>
      <p:sp>
        <p:nvSpPr>
          <p:cNvPr id="479" name="Google Shape;479;p59"/>
          <p:cNvSpPr txBox="1"/>
          <p:nvPr/>
        </p:nvSpPr>
        <p:spPr>
          <a:xfrm>
            <a:off x="6994475" y="1653775"/>
            <a:ext cx="2081700" cy="30273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 of Min alog:</a:t>
            </a:r>
            <a:endParaRPr/>
          </a:p>
          <a:p>
            <a:pPr indent="-317500" lvl="0" marL="457200" rtl="0" algn="l">
              <a:spcBef>
                <a:spcPts val="0"/>
              </a:spcBef>
              <a:spcAft>
                <a:spcPts val="0"/>
              </a:spcAft>
              <a:buSzPts val="1400"/>
              <a:buAutoNum type="arabicPeriod"/>
            </a:pPr>
            <a:r>
              <a:rPr lang="en"/>
              <a:t>It first finds the minimum similarity between the usage and all members of all clusters separately and memoizes them.</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It choose the max of these </a:t>
            </a:r>
            <a:r>
              <a:rPr lang="en"/>
              <a:t>minimums</a:t>
            </a:r>
            <a:r>
              <a:rPr lang="en"/>
              <a:t> and assign the usage to that cluster</a:t>
            </a:r>
            <a:endParaRPr/>
          </a:p>
          <a:p>
            <a:pPr indent="0" lvl="0" marL="45720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4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7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46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476"/>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4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66"/>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4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7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47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46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4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7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ph type="title"/>
          </p:nvPr>
        </p:nvSpPr>
        <p:spPr>
          <a:xfrm>
            <a:off x="301752" y="2123825"/>
            <a:ext cx="8628900" cy="9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What is challenging about understanding method usages from call sites?</a:t>
            </a:r>
            <a:endParaRPr sz="2400">
              <a:solidFill>
                <a:srgbClr val="000000"/>
              </a:solidFill>
            </a:endParaRPr>
          </a:p>
        </p:txBody>
      </p:sp>
      <p:sp>
        <p:nvSpPr>
          <p:cNvPr id="150" name="Google Shape;150;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4" name="Shape 154"/>
        <p:cNvGrpSpPr/>
        <p:nvPr/>
      </p:nvGrpSpPr>
      <p:grpSpPr>
        <a:xfrm>
          <a:off x="0" y="0"/>
          <a:ext cx="0" cy="0"/>
          <a:chOff x="0" y="0"/>
          <a:chExt cx="0" cy="0"/>
        </a:xfrm>
      </p:grpSpPr>
      <p:sp>
        <p:nvSpPr>
          <p:cNvPr id="155" name="Google Shape;155;p32"/>
          <p:cNvSpPr/>
          <p:nvPr/>
        </p:nvSpPr>
        <p:spPr>
          <a:xfrm>
            <a:off x="1527700" y="1219200"/>
            <a:ext cx="4830900" cy="1425300"/>
          </a:xfrm>
          <a:prstGeom prst="bracePair">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2"/>
          <p:cNvSpPr txBox="1"/>
          <p:nvPr>
            <p:ph type="title"/>
          </p:nvPr>
        </p:nvSpPr>
        <p:spPr>
          <a:xfrm>
            <a:off x="301752" y="256032"/>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Study 1: Challenges with Find Usages</a:t>
            </a:r>
            <a:endParaRPr b="1" sz="2400">
              <a:solidFill>
                <a:srgbClr val="000000"/>
              </a:solidFill>
            </a:endParaRPr>
          </a:p>
        </p:txBody>
      </p:sp>
      <p:sp>
        <p:nvSpPr>
          <p:cNvPr id="157" name="Google Shape;157;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pic>
        <p:nvPicPr>
          <p:cNvPr id="158" name="Google Shape;158;p32"/>
          <p:cNvPicPr preferRelativeResize="0"/>
          <p:nvPr/>
        </p:nvPicPr>
        <p:blipFill>
          <a:blip r:embed="rId3">
            <a:alphaModFix/>
          </a:blip>
          <a:stretch>
            <a:fillRect/>
          </a:stretch>
        </p:blipFill>
        <p:spPr>
          <a:xfrm>
            <a:off x="868025" y="1377363"/>
            <a:ext cx="365760" cy="365761"/>
          </a:xfrm>
          <a:prstGeom prst="rect">
            <a:avLst/>
          </a:prstGeom>
          <a:noFill/>
          <a:ln>
            <a:noFill/>
          </a:ln>
        </p:spPr>
      </p:pic>
      <p:pic>
        <p:nvPicPr>
          <p:cNvPr id="159" name="Google Shape;159;p32"/>
          <p:cNvPicPr preferRelativeResize="0"/>
          <p:nvPr/>
        </p:nvPicPr>
        <p:blipFill>
          <a:blip r:embed="rId4">
            <a:alphaModFix/>
          </a:blip>
          <a:stretch>
            <a:fillRect/>
          </a:stretch>
        </p:blipFill>
        <p:spPr>
          <a:xfrm>
            <a:off x="360752" y="1377365"/>
            <a:ext cx="365760" cy="365761"/>
          </a:xfrm>
          <a:prstGeom prst="rect">
            <a:avLst/>
          </a:prstGeom>
          <a:noFill/>
          <a:ln>
            <a:noFill/>
          </a:ln>
        </p:spPr>
      </p:pic>
      <p:pic>
        <p:nvPicPr>
          <p:cNvPr id="160" name="Google Shape;160;p32"/>
          <p:cNvPicPr preferRelativeResize="0"/>
          <p:nvPr/>
        </p:nvPicPr>
        <p:blipFill>
          <a:blip r:embed="rId4">
            <a:alphaModFix/>
          </a:blip>
          <a:stretch>
            <a:fillRect/>
          </a:stretch>
        </p:blipFill>
        <p:spPr>
          <a:xfrm>
            <a:off x="868025" y="1961663"/>
            <a:ext cx="365760" cy="365761"/>
          </a:xfrm>
          <a:prstGeom prst="rect">
            <a:avLst/>
          </a:prstGeom>
          <a:noFill/>
          <a:ln>
            <a:noFill/>
          </a:ln>
        </p:spPr>
      </p:pic>
      <p:pic>
        <p:nvPicPr>
          <p:cNvPr id="161" name="Google Shape;161;p32"/>
          <p:cNvPicPr preferRelativeResize="0"/>
          <p:nvPr/>
        </p:nvPicPr>
        <p:blipFill>
          <a:blip r:embed="rId4">
            <a:alphaModFix/>
          </a:blip>
          <a:stretch>
            <a:fillRect/>
          </a:stretch>
        </p:blipFill>
        <p:spPr>
          <a:xfrm>
            <a:off x="360750" y="1953403"/>
            <a:ext cx="365760" cy="365761"/>
          </a:xfrm>
          <a:prstGeom prst="rect">
            <a:avLst/>
          </a:prstGeom>
          <a:noFill/>
          <a:ln>
            <a:noFill/>
          </a:ln>
        </p:spPr>
      </p:pic>
      <p:pic>
        <p:nvPicPr>
          <p:cNvPr id="162" name="Google Shape;162;p32"/>
          <p:cNvPicPr preferRelativeResize="0"/>
          <p:nvPr/>
        </p:nvPicPr>
        <p:blipFill>
          <a:blip r:embed="rId5">
            <a:alphaModFix/>
          </a:blip>
          <a:stretch>
            <a:fillRect/>
          </a:stretch>
        </p:blipFill>
        <p:spPr>
          <a:xfrm>
            <a:off x="4005725" y="1316400"/>
            <a:ext cx="1356577" cy="799725"/>
          </a:xfrm>
          <a:prstGeom prst="rect">
            <a:avLst/>
          </a:prstGeom>
          <a:noFill/>
          <a:ln>
            <a:noFill/>
          </a:ln>
        </p:spPr>
      </p:pic>
      <p:pic>
        <p:nvPicPr>
          <p:cNvPr id="163" name="Google Shape;163;p32"/>
          <p:cNvPicPr preferRelativeResize="0"/>
          <p:nvPr/>
        </p:nvPicPr>
        <p:blipFill>
          <a:blip r:embed="rId6">
            <a:alphaModFix/>
          </a:blip>
          <a:stretch>
            <a:fillRect/>
          </a:stretch>
        </p:blipFill>
        <p:spPr>
          <a:xfrm>
            <a:off x="2021625" y="1314700"/>
            <a:ext cx="688975" cy="688975"/>
          </a:xfrm>
          <a:prstGeom prst="rect">
            <a:avLst/>
          </a:prstGeom>
          <a:noFill/>
          <a:ln>
            <a:noFill/>
          </a:ln>
        </p:spPr>
      </p:pic>
      <p:pic>
        <p:nvPicPr>
          <p:cNvPr id="164" name="Google Shape;164;p32"/>
          <p:cNvPicPr preferRelativeResize="0"/>
          <p:nvPr/>
        </p:nvPicPr>
        <p:blipFill>
          <a:blip r:embed="rId7">
            <a:alphaModFix/>
          </a:blip>
          <a:stretch>
            <a:fillRect/>
          </a:stretch>
        </p:blipFill>
        <p:spPr>
          <a:xfrm>
            <a:off x="3065100" y="1454956"/>
            <a:ext cx="548701" cy="548717"/>
          </a:xfrm>
          <a:prstGeom prst="rect">
            <a:avLst/>
          </a:prstGeom>
          <a:noFill/>
          <a:ln>
            <a:noFill/>
          </a:ln>
        </p:spPr>
      </p:pic>
      <p:sp>
        <p:nvSpPr>
          <p:cNvPr id="165" name="Google Shape;165;p32"/>
          <p:cNvSpPr txBox="1"/>
          <p:nvPr/>
        </p:nvSpPr>
        <p:spPr>
          <a:xfrm>
            <a:off x="1734150" y="2116125"/>
            <a:ext cx="27840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Implement a feature in unfamiliar codebase</a:t>
            </a:r>
            <a:endParaRPr sz="1800"/>
          </a:p>
        </p:txBody>
      </p:sp>
      <p:pic>
        <p:nvPicPr>
          <p:cNvPr id="166" name="Google Shape;166;p32"/>
          <p:cNvPicPr preferRelativeResize="0"/>
          <p:nvPr/>
        </p:nvPicPr>
        <p:blipFill>
          <a:blip r:embed="rId8">
            <a:alphaModFix/>
          </a:blip>
          <a:stretch>
            <a:fillRect/>
          </a:stretch>
        </p:blipFill>
        <p:spPr>
          <a:xfrm>
            <a:off x="5507100" y="1372837"/>
            <a:ext cx="572701" cy="572701"/>
          </a:xfrm>
          <a:prstGeom prst="rect">
            <a:avLst/>
          </a:prstGeom>
          <a:noFill/>
          <a:ln>
            <a:noFill/>
          </a:ln>
        </p:spPr>
      </p:pic>
      <p:sp>
        <p:nvSpPr>
          <p:cNvPr id="167" name="Google Shape;167;p32"/>
          <p:cNvSpPr txBox="1"/>
          <p:nvPr/>
        </p:nvSpPr>
        <p:spPr>
          <a:xfrm>
            <a:off x="4988400" y="2268525"/>
            <a:ext cx="14007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50 minutes</a:t>
            </a:r>
            <a:endParaRPr sz="1800"/>
          </a:p>
        </p:txBody>
      </p:sp>
      <p:pic>
        <p:nvPicPr>
          <p:cNvPr id="168" name="Google Shape;168;p32"/>
          <p:cNvPicPr preferRelativeResize="0"/>
          <p:nvPr/>
        </p:nvPicPr>
        <p:blipFill>
          <a:blip r:embed="rId9">
            <a:alphaModFix/>
          </a:blip>
          <a:stretch>
            <a:fillRect/>
          </a:stretch>
        </p:blipFill>
        <p:spPr>
          <a:xfrm>
            <a:off x="6996778" y="1376137"/>
            <a:ext cx="825825" cy="825825"/>
          </a:xfrm>
          <a:prstGeom prst="rect">
            <a:avLst/>
          </a:prstGeom>
          <a:noFill/>
          <a:ln>
            <a:noFill/>
          </a:ln>
        </p:spPr>
      </p:pic>
      <p:sp>
        <p:nvSpPr>
          <p:cNvPr id="169" name="Google Shape;169;p32"/>
          <p:cNvSpPr txBox="1"/>
          <p:nvPr/>
        </p:nvSpPr>
        <p:spPr>
          <a:xfrm>
            <a:off x="6878800" y="2237550"/>
            <a:ext cx="10494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Survey</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3" name="Shape 173"/>
        <p:cNvGrpSpPr/>
        <p:nvPr/>
      </p:nvGrpSpPr>
      <p:grpSpPr>
        <a:xfrm>
          <a:off x="0" y="0"/>
          <a:ext cx="0" cy="0"/>
          <a:chOff x="0" y="0"/>
          <a:chExt cx="0" cy="0"/>
        </a:xfrm>
      </p:grpSpPr>
      <p:sp>
        <p:nvSpPr>
          <p:cNvPr id="174" name="Google Shape;174;p33"/>
          <p:cNvSpPr txBox="1"/>
          <p:nvPr>
            <p:ph type="title"/>
          </p:nvPr>
        </p:nvSpPr>
        <p:spPr>
          <a:xfrm>
            <a:off x="301752" y="256032"/>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Study 1: Challenges with Find Usages</a:t>
            </a:r>
            <a:endParaRPr b="1" sz="2400">
              <a:solidFill>
                <a:srgbClr val="000000"/>
              </a:solidFill>
            </a:endParaRPr>
          </a:p>
        </p:txBody>
      </p:sp>
      <p:sp>
        <p:nvSpPr>
          <p:cNvPr id="175" name="Google Shape;175;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
        <p:nvSpPr>
          <p:cNvPr id="176" name="Google Shape;176;p33"/>
          <p:cNvSpPr txBox="1"/>
          <p:nvPr/>
        </p:nvSpPr>
        <p:spPr>
          <a:xfrm>
            <a:off x="301750" y="914400"/>
            <a:ext cx="4803600" cy="208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Key observations</a:t>
            </a:r>
            <a:endParaRPr sz="1800"/>
          </a:p>
          <a:p>
            <a:pPr indent="0" lvl="0" marL="0" rtl="0" algn="l">
              <a:spcBef>
                <a:spcPts val="0"/>
              </a:spcBef>
              <a:spcAft>
                <a:spcPts val="0"/>
              </a:spcAft>
              <a:buNone/>
            </a:pPr>
            <a:r>
              <a:t/>
            </a:r>
            <a:endParaRPr b="1" sz="1800"/>
          </a:p>
          <a:p>
            <a:pPr indent="-342900" lvl="1" marL="914400" rtl="0" algn="l">
              <a:spcBef>
                <a:spcPts val="0"/>
              </a:spcBef>
              <a:spcAft>
                <a:spcPts val="0"/>
              </a:spcAft>
              <a:buSzPts val="1800"/>
              <a:buChar char="❏"/>
            </a:pPr>
            <a:r>
              <a:rPr lang="en" sz="1800"/>
              <a:t>Developers i</a:t>
            </a:r>
            <a:r>
              <a:rPr lang="en" sz="1800"/>
              <a:t>nvoke</a:t>
            </a:r>
            <a:r>
              <a:rPr lang="en" sz="1800"/>
              <a:t> find usages and learn from usages discovered</a:t>
            </a:r>
            <a:br>
              <a:rPr lang="en" sz="1800"/>
            </a:br>
            <a:endParaRPr sz="1800"/>
          </a:p>
          <a:p>
            <a:pPr indent="-342900" lvl="1" marL="914400" rtl="0" algn="l">
              <a:spcBef>
                <a:spcPts val="0"/>
              </a:spcBef>
              <a:spcAft>
                <a:spcPts val="0"/>
              </a:spcAft>
              <a:buSzPts val="1800"/>
              <a:buChar char="❏"/>
            </a:pPr>
            <a:r>
              <a:rPr lang="en" sz="1800"/>
              <a:t>Developers have </a:t>
            </a:r>
            <a:r>
              <a:rPr b="1" lang="en" sz="1800"/>
              <a:t>challenges when they discover many highly similar usages.</a:t>
            </a:r>
            <a:endParaRPr sz="1800"/>
          </a:p>
        </p:txBody>
      </p:sp>
      <p:pic>
        <p:nvPicPr>
          <p:cNvPr id="177" name="Google Shape;177;p33"/>
          <p:cNvPicPr preferRelativeResize="0"/>
          <p:nvPr/>
        </p:nvPicPr>
        <p:blipFill>
          <a:blip r:embed="rId3">
            <a:alphaModFix/>
          </a:blip>
          <a:stretch>
            <a:fillRect/>
          </a:stretch>
        </p:blipFill>
        <p:spPr>
          <a:xfrm>
            <a:off x="5257750" y="1030632"/>
            <a:ext cx="3733851" cy="3299771"/>
          </a:xfrm>
          <a:prstGeom prst="rect">
            <a:avLst/>
          </a:prstGeom>
          <a:noFill/>
          <a:ln>
            <a:noFill/>
          </a:ln>
        </p:spPr>
      </p:pic>
      <p:sp>
        <p:nvSpPr>
          <p:cNvPr id="178" name="Google Shape;178;p33"/>
          <p:cNvSpPr txBox="1"/>
          <p:nvPr/>
        </p:nvSpPr>
        <p:spPr>
          <a:xfrm>
            <a:off x="301752" y="1905000"/>
            <a:ext cx="4803600" cy="22059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b="1" sz="1800"/>
          </a:p>
          <a:p>
            <a:pPr indent="-342900" lvl="1" marL="914400" rtl="0" algn="l">
              <a:spcBef>
                <a:spcPts val="0"/>
              </a:spcBef>
              <a:spcAft>
                <a:spcPts val="0"/>
              </a:spcAft>
              <a:buSzPts val="1800"/>
              <a:buChar char="❏"/>
            </a:pPr>
            <a:r>
              <a:rPr lang="en" sz="1800"/>
              <a:t>Developers select one or two usages and investigate these. This would lead to participants learning less from code examples.</a:t>
            </a:r>
            <a:br>
              <a:rPr lang="en" sz="1800"/>
            </a:br>
            <a:endParaRPr sz="1800"/>
          </a:p>
          <a:p>
            <a:pPr indent="-342900" lvl="1" marL="914400" rtl="0" algn="l">
              <a:spcBef>
                <a:spcPts val="0"/>
              </a:spcBef>
              <a:spcAft>
                <a:spcPts val="0"/>
              </a:spcAft>
              <a:buSzPts val="1800"/>
              <a:buChar char="❏"/>
            </a:pPr>
            <a:r>
              <a:rPr lang="en" sz="1800"/>
              <a:t>Developers find usages in tests and call sites in their codebase</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176"/>
                                        </p:tgtEl>
                                      </p:cBhvr>
                                    </p:animEffect>
                                    <p:set>
                                      <p:cBhvr>
                                        <p:cTn dur="1" fill="hold">
                                          <p:stCondLst>
                                            <p:cond delay="0"/>
                                          </p:stCondLst>
                                        </p:cTn>
                                        <p:tgtEl>
                                          <p:spTgt spid="17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2" name="Shape 182"/>
        <p:cNvGrpSpPr/>
        <p:nvPr/>
      </p:nvGrpSpPr>
      <p:grpSpPr>
        <a:xfrm>
          <a:off x="0" y="0"/>
          <a:ext cx="0" cy="0"/>
          <a:chOff x="0" y="0"/>
          <a:chExt cx="0" cy="0"/>
        </a:xfrm>
      </p:grpSpPr>
      <p:sp>
        <p:nvSpPr>
          <p:cNvPr id="183" name="Google Shape;183;p34"/>
          <p:cNvSpPr txBox="1"/>
          <p:nvPr>
            <p:ph type="title"/>
          </p:nvPr>
        </p:nvSpPr>
        <p:spPr>
          <a:xfrm>
            <a:off x="301752" y="256032"/>
            <a:ext cx="8520600" cy="438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400">
                <a:solidFill>
                  <a:srgbClr val="000000"/>
                </a:solidFill>
              </a:rPr>
              <a:t>Hypothesis</a:t>
            </a:r>
            <a:endParaRPr b="1" sz="3800">
              <a:solidFill>
                <a:srgbClr val="000000"/>
              </a:solidFill>
            </a:endParaRPr>
          </a:p>
        </p:txBody>
      </p:sp>
      <p:sp>
        <p:nvSpPr>
          <p:cNvPr id="184" name="Google Shape;184;p34"/>
          <p:cNvSpPr txBox="1"/>
          <p:nvPr>
            <p:ph idx="1" type="body"/>
          </p:nvPr>
        </p:nvSpPr>
        <p:spPr>
          <a:xfrm>
            <a:off x="301752" y="1745375"/>
            <a:ext cx="8520600" cy="15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2100">
              <a:solidFill>
                <a:srgbClr val="000000"/>
              </a:solidFill>
            </a:endParaRPr>
          </a:p>
          <a:p>
            <a:pPr indent="0" lvl="0" marL="0" rtl="0" algn="l">
              <a:spcBef>
                <a:spcPts val="1600"/>
              </a:spcBef>
              <a:spcAft>
                <a:spcPts val="1600"/>
              </a:spcAft>
              <a:buNone/>
            </a:pPr>
            <a:r>
              <a:rPr b="1" lang="en">
                <a:solidFill>
                  <a:srgbClr val="000000"/>
                </a:solidFill>
              </a:rPr>
              <a:t>Clustering similar usages might help developers understand usages more quickly and easily. </a:t>
            </a:r>
            <a:endParaRPr b="1" sz="2200">
              <a:solidFill>
                <a:srgbClr val="000000"/>
              </a:solidFill>
            </a:endParaRPr>
          </a:p>
        </p:txBody>
      </p:sp>
      <p:sp>
        <p:nvSpPr>
          <p:cNvPr id="185" name="Google Shape;185;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pic>
        <p:nvPicPr>
          <p:cNvPr id="186" name="Google Shape;186;p34"/>
          <p:cNvPicPr preferRelativeResize="0"/>
          <p:nvPr/>
        </p:nvPicPr>
        <p:blipFill>
          <a:blip r:embed="rId3">
            <a:alphaModFix/>
          </a:blip>
          <a:stretch>
            <a:fillRect/>
          </a:stretch>
        </p:blipFill>
        <p:spPr>
          <a:xfrm>
            <a:off x="6876300" y="0"/>
            <a:ext cx="2267700" cy="2267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0" name="Shape 190"/>
        <p:cNvGrpSpPr/>
        <p:nvPr/>
      </p:nvGrpSpPr>
      <p:grpSpPr>
        <a:xfrm>
          <a:off x="0" y="0"/>
          <a:ext cx="0" cy="0"/>
          <a:chOff x="0" y="0"/>
          <a:chExt cx="0" cy="0"/>
        </a:xfrm>
      </p:grpSpPr>
      <p:pic>
        <p:nvPicPr>
          <p:cNvPr id="191" name="Google Shape;191;p35"/>
          <p:cNvPicPr preferRelativeResize="0"/>
          <p:nvPr/>
        </p:nvPicPr>
        <p:blipFill rotWithShape="1">
          <a:blip r:embed="rId3">
            <a:alphaModFix/>
          </a:blip>
          <a:srcRect b="0" l="0" r="0" t="20267"/>
          <a:stretch/>
        </p:blipFill>
        <p:spPr>
          <a:xfrm>
            <a:off x="7498080" y="1847088"/>
            <a:ext cx="1216150" cy="3146401"/>
          </a:xfrm>
          <a:prstGeom prst="rect">
            <a:avLst/>
          </a:prstGeom>
          <a:noFill/>
          <a:ln>
            <a:noFill/>
          </a:ln>
          <a:effectLst>
            <a:outerShdw blurRad="242888" rotWithShape="0" algn="bl">
              <a:srgbClr val="000000"/>
            </a:outerShdw>
          </a:effectLst>
        </p:spPr>
      </p:pic>
      <p:sp>
        <p:nvSpPr>
          <p:cNvPr id="192" name="Google Shape;192;p35"/>
          <p:cNvSpPr txBox="1"/>
          <p:nvPr>
            <p:ph type="title"/>
          </p:nvPr>
        </p:nvSpPr>
        <p:spPr>
          <a:xfrm>
            <a:off x="301752" y="256032"/>
            <a:ext cx="83322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Find Unique Usages, Step A</a:t>
            </a:r>
            <a:endParaRPr b="1" sz="2400">
              <a:solidFill>
                <a:srgbClr val="000000"/>
              </a:solidFill>
            </a:endParaRPr>
          </a:p>
        </p:txBody>
      </p:sp>
      <p:sp>
        <p:nvSpPr>
          <p:cNvPr id="193" name="Google Shape;193;p35"/>
          <p:cNvSpPr txBox="1"/>
          <p:nvPr/>
        </p:nvSpPr>
        <p:spPr>
          <a:xfrm>
            <a:off x="-112636" y="756299"/>
            <a:ext cx="2239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pic>
        <p:nvPicPr>
          <p:cNvPr id="194" name="Google Shape;194;p35"/>
          <p:cNvPicPr preferRelativeResize="0"/>
          <p:nvPr/>
        </p:nvPicPr>
        <p:blipFill rotWithShape="1">
          <a:blip r:embed="rId4">
            <a:alphaModFix/>
          </a:blip>
          <a:srcRect b="13851" l="0" r="0" t="14673"/>
          <a:stretch/>
        </p:blipFill>
        <p:spPr>
          <a:xfrm>
            <a:off x="6035040" y="1847088"/>
            <a:ext cx="1268626" cy="2860973"/>
          </a:xfrm>
          <a:prstGeom prst="rect">
            <a:avLst/>
          </a:prstGeom>
          <a:noFill/>
          <a:ln>
            <a:noFill/>
          </a:ln>
          <a:effectLst>
            <a:outerShdw blurRad="257175" rotWithShape="0" algn="bl">
              <a:srgbClr val="000000"/>
            </a:outerShdw>
          </a:effectLst>
        </p:spPr>
      </p:pic>
      <p:sp>
        <p:nvSpPr>
          <p:cNvPr id="195" name="Google Shape;195;p35"/>
          <p:cNvSpPr/>
          <p:nvPr/>
        </p:nvSpPr>
        <p:spPr>
          <a:xfrm>
            <a:off x="301752" y="836100"/>
            <a:ext cx="2239200" cy="6183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Input: usages</a:t>
            </a:r>
            <a:endParaRPr sz="1200"/>
          </a:p>
          <a:p>
            <a:pPr indent="0" lvl="0" marL="0" rtl="0" algn="l">
              <a:spcBef>
                <a:spcPts val="0"/>
              </a:spcBef>
              <a:spcAft>
                <a:spcPts val="0"/>
              </a:spcAft>
              <a:buNone/>
            </a:pPr>
            <a:r>
              <a:rPr lang="en" sz="1200"/>
              <a:t>Output: 4 ASTs of usages</a:t>
            </a:r>
            <a:endParaRPr sz="1200"/>
          </a:p>
        </p:txBody>
      </p:sp>
      <p:sp>
        <p:nvSpPr>
          <p:cNvPr id="196" name="Google Shape;196;p35"/>
          <p:cNvSpPr txBox="1"/>
          <p:nvPr/>
        </p:nvSpPr>
        <p:spPr>
          <a:xfrm>
            <a:off x="6035040" y="1371600"/>
            <a:ext cx="1216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AST Usage 3</a:t>
            </a:r>
            <a:endParaRPr sz="1200"/>
          </a:p>
        </p:txBody>
      </p:sp>
      <p:sp>
        <p:nvSpPr>
          <p:cNvPr id="197" name="Google Shape;197;p35"/>
          <p:cNvSpPr txBox="1"/>
          <p:nvPr/>
        </p:nvSpPr>
        <p:spPr>
          <a:xfrm>
            <a:off x="7498080" y="1371600"/>
            <a:ext cx="12687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AST Usage 4</a:t>
            </a:r>
            <a:endParaRPr sz="1200"/>
          </a:p>
        </p:txBody>
      </p:sp>
      <p:pic>
        <p:nvPicPr>
          <p:cNvPr id="198" name="Google Shape;198;p35"/>
          <p:cNvPicPr preferRelativeResize="0"/>
          <p:nvPr/>
        </p:nvPicPr>
        <p:blipFill rotWithShape="1">
          <a:blip r:embed="rId5">
            <a:alphaModFix/>
          </a:blip>
          <a:srcRect b="0" l="0" r="65625" t="0"/>
          <a:stretch/>
        </p:blipFill>
        <p:spPr>
          <a:xfrm>
            <a:off x="304800" y="1416625"/>
            <a:ext cx="2231139" cy="3592655"/>
          </a:xfrm>
          <a:prstGeom prst="rect">
            <a:avLst/>
          </a:prstGeom>
          <a:noFill/>
          <a:ln>
            <a:noFill/>
          </a:ln>
        </p:spPr>
      </p:pic>
      <p:grpSp>
        <p:nvGrpSpPr>
          <p:cNvPr id="199" name="Google Shape;199;p35"/>
          <p:cNvGrpSpPr/>
          <p:nvPr/>
        </p:nvGrpSpPr>
        <p:grpSpPr>
          <a:xfrm>
            <a:off x="533400" y="836100"/>
            <a:ext cx="7858081" cy="4321952"/>
            <a:chOff x="609600" y="836100"/>
            <a:chExt cx="7858081" cy="4321952"/>
          </a:xfrm>
        </p:grpSpPr>
        <p:pic>
          <p:nvPicPr>
            <p:cNvPr id="200" name="Google Shape;200;p35"/>
            <p:cNvPicPr preferRelativeResize="0"/>
            <p:nvPr/>
          </p:nvPicPr>
          <p:blipFill>
            <a:blip r:embed="rId6">
              <a:alphaModFix/>
            </a:blip>
            <a:stretch>
              <a:fillRect/>
            </a:stretch>
          </p:blipFill>
          <p:spPr>
            <a:xfrm>
              <a:off x="609600" y="836100"/>
              <a:ext cx="7858081" cy="4321952"/>
            </a:xfrm>
            <a:prstGeom prst="rect">
              <a:avLst/>
            </a:prstGeom>
            <a:noFill/>
            <a:ln>
              <a:noFill/>
            </a:ln>
          </p:spPr>
        </p:pic>
        <p:sp>
          <p:nvSpPr>
            <p:cNvPr id="201" name="Google Shape;201;p35"/>
            <p:cNvSpPr/>
            <p:nvPr/>
          </p:nvSpPr>
          <p:spPr>
            <a:xfrm>
              <a:off x="657225" y="923925"/>
              <a:ext cx="2562300" cy="41625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
                                        <p:tgtEl>
                                          <p:spTgt spid="191"/>
                                        </p:tgtEl>
                                      </p:cBhvr>
                                    </p:animEffect>
                                  </p:childTnLst>
                                </p:cTn>
                              </p:par>
                              <p:par>
                                <p:cTn fill="hold" nodeType="with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
                                        <p:tgtEl>
                                          <p:spTgt spid="1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5" name="Shape 205"/>
        <p:cNvGrpSpPr/>
        <p:nvPr/>
      </p:nvGrpSpPr>
      <p:grpSpPr>
        <a:xfrm>
          <a:off x="0" y="0"/>
          <a:ext cx="0" cy="0"/>
          <a:chOff x="0" y="0"/>
          <a:chExt cx="0" cy="0"/>
        </a:xfrm>
      </p:grpSpPr>
      <p:pic>
        <p:nvPicPr>
          <p:cNvPr id="206" name="Google Shape;206;p36"/>
          <p:cNvPicPr preferRelativeResize="0"/>
          <p:nvPr/>
        </p:nvPicPr>
        <p:blipFill rotWithShape="1">
          <a:blip r:embed="rId3">
            <a:alphaModFix/>
          </a:blip>
          <a:srcRect b="0" l="0" r="0" t="20267"/>
          <a:stretch/>
        </p:blipFill>
        <p:spPr>
          <a:xfrm>
            <a:off x="7499900" y="1844040"/>
            <a:ext cx="1216150" cy="3146401"/>
          </a:xfrm>
          <a:prstGeom prst="rect">
            <a:avLst/>
          </a:prstGeom>
          <a:noFill/>
          <a:ln>
            <a:noFill/>
          </a:ln>
          <a:effectLst>
            <a:outerShdw blurRad="242888" rotWithShape="0" algn="bl">
              <a:srgbClr val="000000"/>
            </a:outerShdw>
          </a:effectLst>
        </p:spPr>
      </p:pic>
      <p:sp>
        <p:nvSpPr>
          <p:cNvPr id="207" name="Google Shape;207;p36"/>
          <p:cNvSpPr txBox="1"/>
          <p:nvPr>
            <p:ph type="title"/>
          </p:nvPr>
        </p:nvSpPr>
        <p:spPr>
          <a:xfrm>
            <a:off x="301752" y="256032"/>
            <a:ext cx="83322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Find Unique Usages, Step B</a:t>
            </a:r>
            <a:endParaRPr b="1" sz="2400">
              <a:solidFill>
                <a:srgbClr val="000000"/>
              </a:solidFill>
            </a:endParaRPr>
          </a:p>
        </p:txBody>
      </p:sp>
      <p:sp>
        <p:nvSpPr>
          <p:cNvPr id="208" name="Google Shape;208;p36"/>
          <p:cNvSpPr txBox="1"/>
          <p:nvPr/>
        </p:nvSpPr>
        <p:spPr>
          <a:xfrm>
            <a:off x="-112636" y="756299"/>
            <a:ext cx="2239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pic>
        <p:nvPicPr>
          <p:cNvPr id="209" name="Google Shape;209;p36"/>
          <p:cNvPicPr preferRelativeResize="0"/>
          <p:nvPr/>
        </p:nvPicPr>
        <p:blipFill rotWithShape="1">
          <a:blip r:embed="rId4">
            <a:alphaModFix/>
          </a:blip>
          <a:srcRect b="13851" l="0" r="0" t="14673"/>
          <a:stretch/>
        </p:blipFill>
        <p:spPr>
          <a:xfrm>
            <a:off x="6038175" y="1844040"/>
            <a:ext cx="1268626" cy="2860973"/>
          </a:xfrm>
          <a:prstGeom prst="rect">
            <a:avLst/>
          </a:prstGeom>
          <a:noFill/>
          <a:ln>
            <a:noFill/>
          </a:ln>
          <a:effectLst>
            <a:outerShdw blurRad="257175" rotWithShape="0" algn="bl">
              <a:srgbClr val="000000"/>
            </a:outerShdw>
          </a:effectLst>
        </p:spPr>
      </p:pic>
      <p:sp>
        <p:nvSpPr>
          <p:cNvPr id="210" name="Google Shape;210;p36"/>
          <p:cNvSpPr/>
          <p:nvPr/>
        </p:nvSpPr>
        <p:spPr>
          <a:xfrm>
            <a:off x="301752" y="836100"/>
            <a:ext cx="2239200" cy="6183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Input: Asts, GumTree algo</a:t>
            </a:r>
            <a:endParaRPr sz="1200"/>
          </a:p>
          <a:p>
            <a:pPr indent="0" lvl="0" marL="0" rtl="0" algn="l">
              <a:spcBef>
                <a:spcPts val="0"/>
              </a:spcBef>
              <a:spcAft>
                <a:spcPts val="0"/>
              </a:spcAft>
              <a:buNone/>
            </a:pPr>
            <a:r>
              <a:rPr lang="en" sz="1200"/>
              <a:t>Output: Diffs of Asts</a:t>
            </a:r>
            <a:endParaRPr sz="1200"/>
          </a:p>
        </p:txBody>
      </p:sp>
      <p:sp>
        <p:nvSpPr>
          <p:cNvPr id="211" name="Google Shape;211;p36"/>
          <p:cNvSpPr txBox="1"/>
          <p:nvPr/>
        </p:nvSpPr>
        <p:spPr>
          <a:xfrm>
            <a:off x="6045900" y="1368550"/>
            <a:ext cx="12162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AST Usage 3</a:t>
            </a:r>
            <a:endParaRPr sz="1200"/>
          </a:p>
        </p:txBody>
      </p:sp>
      <p:sp>
        <p:nvSpPr>
          <p:cNvPr id="212" name="Google Shape;212;p36"/>
          <p:cNvSpPr txBox="1"/>
          <p:nvPr/>
        </p:nvSpPr>
        <p:spPr>
          <a:xfrm>
            <a:off x="7473621" y="1368550"/>
            <a:ext cx="1268700" cy="3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AST Usage 4</a:t>
            </a:r>
            <a:endParaRPr sz="1200"/>
          </a:p>
        </p:txBody>
      </p:sp>
      <p:pic>
        <p:nvPicPr>
          <p:cNvPr id="213" name="Google Shape;213;p36"/>
          <p:cNvPicPr preferRelativeResize="0"/>
          <p:nvPr/>
        </p:nvPicPr>
        <p:blipFill rotWithShape="1">
          <a:blip r:embed="rId5">
            <a:alphaModFix/>
          </a:blip>
          <a:srcRect b="0" l="33475" r="43048" t="0"/>
          <a:stretch/>
        </p:blipFill>
        <p:spPr>
          <a:xfrm>
            <a:off x="301752" y="1371600"/>
            <a:ext cx="1510950" cy="3556981"/>
          </a:xfrm>
          <a:prstGeom prst="rect">
            <a:avLst/>
          </a:prstGeom>
          <a:noFill/>
          <a:ln>
            <a:noFill/>
          </a:ln>
        </p:spPr>
      </p:pic>
      <p:sp>
        <p:nvSpPr>
          <p:cNvPr id="214" name="Google Shape;214;p36"/>
          <p:cNvSpPr txBox="1"/>
          <p:nvPr/>
        </p:nvSpPr>
        <p:spPr>
          <a:xfrm>
            <a:off x="1911275" y="2054350"/>
            <a:ext cx="3968100" cy="13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33333"/>
                </a:solidFill>
              </a:rPr>
              <a:t>Diff astDiffs = gumtree.</a:t>
            </a:r>
            <a:r>
              <a:rPr lang="en" sz="1200">
                <a:solidFill>
                  <a:srgbClr val="0000CC"/>
                </a:solidFill>
              </a:rPr>
              <a:t>AstComparator</a:t>
            </a:r>
            <a:r>
              <a:rPr lang="en" sz="1200">
                <a:solidFill>
                  <a:srgbClr val="333333"/>
                </a:solidFill>
              </a:rPr>
              <a:t> (AST3, AST4);</a:t>
            </a:r>
            <a:endParaRPr sz="1200">
              <a:solidFill>
                <a:srgbClr val="333333"/>
              </a:solidFill>
            </a:endParaRPr>
          </a:p>
          <a:p>
            <a:pPr indent="0" lvl="0" marL="0" rtl="0" algn="l">
              <a:spcBef>
                <a:spcPts val="0"/>
              </a:spcBef>
              <a:spcAft>
                <a:spcPts val="0"/>
              </a:spcAft>
              <a:buNone/>
            </a:pPr>
            <a:r>
              <a:t/>
            </a:r>
            <a:endParaRPr sz="1200">
              <a:solidFill>
                <a:srgbClr val="333333"/>
              </a:solidFill>
            </a:endParaRPr>
          </a:p>
          <a:p>
            <a:pPr indent="0" lvl="0" marL="0" rtl="0" algn="l">
              <a:spcBef>
                <a:spcPts val="0"/>
              </a:spcBef>
              <a:spcAft>
                <a:spcPts val="0"/>
              </a:spcAft>
              <a:buNone/>
            </a:pPr>
            <a:r>
              <a:rPr lang="en" sz="1200">
                <a:solidFill>
                  <a:srgbClr val="333333"/>
                </a:solidFill>
              </a:rPr>
              <a:t>Set similiarities = astDiffs.</a:t>
            </a:r>
            <a:r>
              <a:rPr lang="en" sz="1200">
                <a:solidFill>
                  <a:srgbClr val="0000CC"/>
                </a:solidFill>
              </a:rPr>
              <a:t>getMappingsComp</a:t>
            </a:r>
            <a:r>
              <a:rPr lang="en" sz="1200">
                <a:solidFill>
                  <a:srgbClr val="333333"/>
                </a:solidFill>
              </a:rPr>
              <a:t>();</a:t>
            </a:r>
            <a:endParaRPr sz="1200">
              <a:solidFill>
                <a:srgbClr val="333333"/>
              </a:solidFill>
            </a:endParaRPr>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215" name="Google Shape;215;p36"/>
          <p:cNvSpPr/>
          <p:nvPr/>
        </p:nvSpPr>
        <p:spPr>
          <a:xfrm>
            <a:off x="6067300" y="1878900"/>
            <a:ext cx="735900" cy="1769300"/>
          </a:xfrm>
          <a:custGeom>
            <a:rect b="b" l="l" r="r" t="t"/>
            <a:pathLst>
              <a:path extrusionOk="0" h="70772" w="29436">
                <a:moveTo>
                  <a:pt x="29436" y="626"/>
                </a:moveTo>
                <a:lnTo>
                  <a:pt x="20041" y="25679"/>
                </a:lnTo>
                <a:lnTo>
                  <a:pt x="18789" y="70146"/>
                </a:lnTo>
                <a:lnTo>
                  <a:pt x="0" y="70772"/>
                </a:lnTo>
                <a:lnTo>
                  <a:pt x="2505" y="0"/>
                </a:lnTo>
                <a:close/>
              </a:path>
            </a:pathLst>
          </a:custGeom>
          <a:noFill/>
          <a:ln cap="flat" cmpd="sng" w="28575">
            <a:solidFill>
              <a:srgbClr val="FF0000"/>
            </a:solidFill>
            <a:prstDash val="lgDash"/>
            <a:round/>
            <a:headEnd len="med" w="med" type="none"/>
            <a:tailEnd len="med" w="med" type="none"/>
          </a:ln>
        </p:spPr>
      </p:sp>
      <p:pic>
        <p:nvPicPr>
          <p:cNvPr id="216" name="Google Shape;216;p36"/>
          <p:cNvPicPr preferRelativeResize="0"/>
          <p:nvPr/>
        </p:nvPicPr>
        <p:blipFill>
          <a:blip r:embed="rId6">
            <a:alphaModFix/>
          </a:blip>
          <a:stretch>
            <a:fillRect/>
          </a:stretch>
        </p:blipFill>
        <p:spPr>
          <a:xfrm>
            <a:off x="914400" y="914400"/>
            <a:ext cx="7077458" cy="4098425"/>
          </a:xfrm>
          <a:prstGeom prst="rect">
            <a:avLst/>
          </a:prstGeom>
          <a:noFill/>
          <a:ln>
            <a:noFill/>
          </a:ln>
          <a:effectLst>
            <a:outerShdw blurRad="1428750" rotWithShape="0" algn="bl" dir="6000000" dist="285750">
              <a:srgbClr val="000000"/>
            </a:outerShdw>
          </a:effectLst>
        </p:spPr>
      </p:pic>
      <p:sp>
        <p:nvSpPr>
          <p:cNvPr id="217" name="Google Shape;217;p36"/>
          <p:cNvSpPr/>
          <p:nvPr/>
        </p:nvSpPr>
        <p:spPr>
          <a:xfrm>
            <a:off x="3256775" y="959300"/>
            <a:ext cx="1686600" cy="3969300"/>
          </a:xfrm>
          <a:prstGeom prst="rect">
            <a:avLst/>
          </a:prstGeom>
          <a:noFill/>
          <a:ln cap="flat" cmpd="sng" w="28575">
            <a:solidFill>
              <a:srgbClr val="1155CC"/>
            </a:solidFill>
            <a:prstDash val="solid"/>
            <a:round/>
            <a:headEnd len="sm" w="sm" type="none"/>
            <a:tailEnd len="sm" w="sm" type="none"/>
          </a:ln>
          <a:effectLst>
            <a:outerShdw blurRad="1428750" rotWithShape="0" algn="bl" dir="6000000" dist="2857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
                                        <p:tgtEl>
                                          <p:spTgt spid="206"/>
                                        </p:tgtEl>
                                      </p:cBhvr>
                                    </p:animEffect>
                                  </p:childTnLst>
                                </p:cTn>
                              </p:par>
                              <p:par>
                                <p:cTn fill="hold" nodeType="withEffect" presetClass="entr" presetID="1" presetSubtype="0">
                                  <p:stCondLst>
                                    <p:cond delay="0"/>
                                  </p:stCondLst>
                                  <p:childTnLst>
                                    <p:set>
                                      <p:cBhvr>
                                        <p:cTn dur="1" fill="hold">
                                          <p:stCondLst>
                                            <p:cond delay="0"/>
                                          </p:stCondLst>
                                        </p:cTn>
                                        <p:tgtEl>
                                          <p:spTgt spid="211"/>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